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6" r:id="rId2"/>
    <p:sldId id="257" r:id="rId3"/>
    <p:sldId id="269" r:id="rId4"/>
    <p:sldId id="270" r:id="rId5"/>
    <p:sldId id="273" r:id="rId6"/>
    <p:sldId id="274" r:id="rId7"/>
    <p:sldId id="275" r:id="rId8"/>
    <p:sldId id="277" r:id="rId9"/>
    <p:sldId id="278" r:id="rId10"/>
    <p:sldId id="271" r:id="rId11"/>
    <p:sldId id="282" r:id="rId12"/>
    <p:sldId id="280" r:id="rId13"/>
    <p:sldId id="283" r:id="rId14"/>
    <p:sldId id="279" r:id="rId15"/>
    <p:sldId id="292" r:id="rId16"/>
    <p:sldId id="281" r:id="rId17"/>
    <p:sldId id="284" r:id="rId18"/>
    <p:sldId id="285" r:id="rId19"/>
    <p:sldId id="287" r:id="rId20"/>
    <p:sldId id="290" r:id="rId21"/>
    <p:sldId id="291" r:id="rId22"/>
    <p:sldId id="297" r:id="rId23"/>
    <p:sldId id="298" r:id="rId24"/>
    <p:sldId id="296" r:id="rId25"/>
    <p:sldId id="288" r:id="rId26"/>
    <p:sldId id="289" r:id="rId27"/>
    <p:sldId id="305" r:id="rId28"/>
    <p:sldId id="299" r:id="rId29"/>
    <p:sldId id="300" r:id="rId30"/>
    <p:sldId id="301" r:id="rId31"/>
    <p:sldId id="307" r:id="rId32"/>
    <p:sldId id="302" r:id="rId33"/>
    <p:sldId id="309" r:id="rId34"/>
    <p:sldId id="308" r:id="rId35"/>
    <p:sldId id="314" r:id="rId36"/>
    <p:sldId id="310" r:id="rId37"/>
    <p:sldId id="311" r:id="rId38"/>
    <p:sldId id="316" r:id="rId39"/>
    <p:sldId id="303" r:id="rId40"/>
    <p:sldId id="293" r:id="rId41"/>
    <p:sldId id="312" r:id="rId42"/>
    <p:sldId id="286" r:id="rId43"/>
    <p:sldId id="294" r:id="rId44"/>
    <p:sldId id="319" r:id="rId45"/>
    <p:sldId id="322" r:id="rId46"/>
    <p:sldId id="323" r:id="rId47"/>
    <p:sldId id="324" r:id="rId48"/>
    <p:sldId id="325" r:id="rId49"/>
    <p:sldId id="330" r:id="rId50"/>
    <p:sldId id="331" r:id="rId51"/>
    <p:sldId id="329" r:id="rId52"/>
    <p:sldId id="332" r:id="rId53"/>
    <p:sldId id="333" r:id="rId54"/>
    <p:sldId id="334" r:id="rId55"/>
    <p:sldId id="335" r:id="rId56"/>
    <p:sldId id="336" r:id="rId57"/>
    <p:sldId id="337" r:id="rId58"/>
    <p:sldId id="338" r:id="rId59"/>
    <p:sldId id="318" r:id="rId60"/>
    <p:sldId id="295" r:id="rId61"/>
    <p:sldId id="350" r:id="rId62"/>
    <p:sldId id="348" r:id="rId63"/>
    <p:sldId id="349" r:id="rId64"/>
    <p:sldId id="351" r:id="rId65"/>
    <p:sldId id="352" r:id="rId66"/>
    <p:sldId id="343" r:id="rId67"/>
    <p:sldId id="355" r:id="rId68"/>
    <p:sldId id="356" r:id="rId69"/>
    <p:sldId id="357" r:id="rId70"/>
    <p:sldId id="358" r:id="rId71"/>
    <p:sldId id="353" r:id="rId72"/>
    <p:sldId id="360" r:id="rId73"/>
    <p:sldId id="361" r:id="rId74"/>
    <p:sldId id="341" r:id="rId75"/>
    <p:sldId id="342" r:id="rId76"/>
    <p:sldId id="362" r:id="rId77"/>
    <p:sldId id="363" r:id="rId78"/>
    <p:sldId id="364" r:id="rId7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94CAB4-3E45-43A8-A1C4-0ABEC32187F6}">
          <p14:sldIdLst>
            <p14:sldId id="256"/>
            <p14:sldId id="257"/>
            <p14:sldId id="269"/>
            <p14:sldId id="270"/>
            <p14:sldId id="273"/>
            <p14:sldId id="274"/>
            <p14:sldId id="275"/>
            <p14:sldId id="277"/>
            <p14:sldId id="278"/>
            <p14:sldId id="271"/>
            <p14:sldId id="282"/>
            <p14:sldId id="280"/>
            <p14:sldId id="283"/>
            <p14:sldId id="279"/>
            <p14:sldId id="292"/>
            <p14:sldId id="281"/>
            <p14:sldId id="284"/>
            <p14:sldId id="285"/>
            <p14:sldId id="287"/>
            <p14:sldId id="290"/>
            <p14:sldId id="291"/>
            <p14:sldId id="297"/>
            <p14:sldId id="298"/>
            <p14:sldId id="296"/>
            <p14:sldId id="288"/>
            <p14:sldId id="289"/>
            <p14:sldId id="305"/>
            <p14:sldId id="299"/>
            <p14:sldId id="300"/>
            <p14:sldId id="301"/>
            <p14:sldId id="307"/>
            <p14:sldId id="302"/>
            <p14:sldId id="309"/>
            <p14:sldId id="308"/>
            <p14:sldId id="314"/>
            <p14:sldId id="310"/>
            <p14:sldId id="311"/>
            <p14:sldId id="316"/>
            <p14:sldId id="303"/>
            <p14:sldId id="293"/>
            <p14:sldId id="312"/>
            <p14:sldId id="286"/>
            <p14:sldId id="294"/>
            <p14:sldId id="319"/>
            <p14:sldId id="322"/>
            <p14:sldId id="323"/>
            <p14:sldId id="324"/>
            <p14:sldId id="325"/>
            <p14:sldId id="330"/>
            <p14:sldId id="331"/>
            <p14:sldId id="329"/>
            <p14:sldId id="332"/>
            <p14:sldId id="333"/>
            <p14:sldId id="334"/>
            <p14:sldId id="335"/>
            <p14:sldId id="336"/>
            <p14:sldId id="337"/>
            <p14:sldId id="338"/>
            <p14:sldId id="318"/>
            <p14:sldId id="295"/>
            <p14:sldId id="350"/>
            <p14:sldId id="348"/>
            <p14:sldId id="349"/>
            <p14:sldId id="351"/>
            <p14:sldId id="352"/>
            <p14:sldId id="343"/>
            <p14:sldId id="355"/>
            <p14:sldId id="356"/>
            <p14:sldId id="357"/>
            <p14:sldId id="358"/>
            <p14:sldId id="353"/>
            <p14:sldId id="360"/>
            <p14:sldId id="361"/>
            <p14:sldId id="341"/>
            <p14:sldId id="342"/>
            <p14:sldId id="362"/>
            <p14:sldId id="363"/>
            <p14:sldId id="3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398"/>
    <a:srgbClr val="C0CE4D"/>
    <a:srgbClr val="F2F2F2"/>
    <a:srgbClr val="00B386"/>
    <a:srgbClr val="86B7A8"/>
    <a:srgbClr val="3AC1E3"/>
    <a:srgbClr val="0F5A22"/>
    <a:srgbClr val="99ABA5"/>
    <a:srgbClr val="F59504"/>
    <a:srgbClr val="EE3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8" autoAdjust="0"/>
    <p:restoredTop sz="94425" autoAdjust="0"/>
  </p:normalViewPr>
  <p:slideViewPr>
    <p:cSldViewPr snapToGrid="0">
      <p:cViewPr varScale="1">
        <p:scale>
          <a:sx n="146" d="100"/>
          <a:sy n="146" d="100"/>
        </p:scale>
        <p:origin x="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A98AF-3524-4BDF-A9D7-396914A09833}" type="datetimeFigureOut">
              <a:rPr lang="es-CO" smtClean="0"/>
              <a:t>2/10/22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35982-B72B-4B18-9763-52D6357CE899}" type="slidenum">
              <a:rPr lang="es-CO" smtClean="0"/>
              <a:t>‹#›</a:t>
            </a:fld>
            <a:endParaRPr lang="es-CO"/>
          </a:p>
        </p:txBody>
      </p:sp>
    </p:spTree>
    <p:extLst>
      <p:ext uri="{BB962C8B-B14F-4D97-AF65-F5344CB8AC3E}">
        <p14:creationId xmlns:p14="http://schemas.microsoft.com/office/powerpoint/2010/main" val="3715500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1</a:t>
            </a:fld>
            <a:endParaRPr lang="es-CO"/>
          </a:p>
        </p:txBody>
      </p:sp>
    </p:spTree>
    <p:extLst>
      <p:ext uri="{BB962C8B-B14F-4D97-AF65-F5344CB8AC3E}">
        <p14:creationId xmlns:p14="http://schemas.microsoft.com/office/powerpoint/2010/main" val="3981616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57</a:t>
            </a:fld>
            <a:endParaRPr lang="es-CO"/>
          </a:p>
        </p:txBody>
      </p:sp>
    </p:spTree>
    <p:extLst>
      <p:ext uri="{BB962C8B-B14F-4D97-AF65-F5344CB8AC3E}">
        <p14:creationId xmlns:p14="http://schemas.microsoft.com/office/powerpoint/2010/main" val="80030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58</a:t>
            </a:fld>
            <a:endParaRPr lang="es-CO"/>
          </a:p>
        </p:txBody>
      </p:sp>
    </p:spTree>
    <p:extLst>
      <p:ext uri="{BB962C8B-B14F-4D97-AF65-F5344CB8AC3E}">
        <p14:creationId xmlns:p14="http://schemas.microsoft.com/office/powerpoint/2010/main" val="302598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14</a:t>
            </a:fld>
            <a:endParaRPr lang="es-CO"/>
          </a:p>
        </p:txBody>
      </p:sp>
    </p:spTree>
    <p:extLst>
      <p:ext uri="{BB962C8B-B14F-4D97-AF65-F5344CB8AC3E}">
        <p14:creationId xmlns:p14="http://schemas.microsoft.com/office/powerpoint/2010/main" val="36966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17</a:t>
            </a:fld>
            <a:endParaRPr lang="es-CO"/>
          </a:p>
        </p:txBody>
      </p:sp>
    </p:spTree>
    <p:extLst>
      <p:ext uri="{BB962C8B-B14F-4D97-AF65-F5344CB8AC3E}">
        <p14:creationId xmlns:p14="http://schemas.microsoft.com/office/powerpoint/2010/main" val="29467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20</a:t>
            </a:fld>
            <a:endParaRPr lang="es-CO"/>
          </a:p>
        </p:txBody>
      </p:sp>
    </p:spTree>
    <p:extLst>
      <p:ext uri="{BB962C8B-B14F-4D97-AF65-F5344CB8AC3E}">
        <p14:creationId xmlns:p14="http://schemas.microsoft.com/office/powerpoint/2010/main" val="289366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27</a:t>
            </a:fld>
            <a:endParaRPr lang="es-CO"/>
          </a:p>
        </p:txBody>
      </p:sp>
    </p:spTree>
    <p:extLst>
      <p:ext uri="{BB962C8B-B14F-4D97-AF65-F5344CB8AC3E}">
        <p14:creationId xmlns:p14="http://schemas.microsoft.com/office/powerpoint/2010/main" val="226840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31</a:t>
            </a:fld>
            <a:endParaRPr lang="es-CO"/>
          </a:p>
        </p:txBody>
      </p:sp>
    </p:spTree>
    <p:extLst>
      <p:ext uri="{BB962C8B-B14F-4D97-AF65-F5344CB8AC3E}">
        <p14:creationId xmlns:p14="http://schemas.microsoft.com/office/powerpoint/2010/main" val="218206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35</a:t>
            </a:fld>
            <a:endParaRPr lang="es-CO"/>
          </a:p>
        </p:txBody>
      </p:sp>
    </p:spTree>
    <p:extLst>
      <p:ext uri="{BB962C8B-B14F-4D97-AF65-F5344CB8AC3E}">
        <p14:creationId xmlns:p14="http://schemas.microsoft.com/office/powerpoint/2010/main" val="400983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38</a:t>
            </a:fld>
            <a:endParaRPr lang="es-CO"/>
          </a:p>
        </p:txBody>
      </p:sp>
    </p:spTree>
    <p:extLst>
      <p:ext uri="{BB962C8B-B14F-4D97-AF65-F5344CB8AC3E}">
        <p14:creationId xmlns:p14="http://schemas.microsoft.com/office/powerpoint/2010/main" val="325883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4F535982-B72B-4B18-9763-52D6357CE899}" type="slidenum">
              <a:rPr lang="es-CO" smtClean="0"/>
              <a:t>54</a:t>
            </a:fld>
            <a:endParaRPr lang="es-CO"/>
          </a:p>
        </p:txBody>
      </p:sp>
    </p:spTree>
    <p:extLst>
      <p:ext uri="{BB962C8B-B14F-4D97-AF65-F5344CB8AC3E}">
        <p14:creationId xmlns:p14="http://schemas.microsoft.com/office/powerpoint/2010/main" val="1567835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ctr">
            <a:normAutofit/>
          </a:bodyPr>
          <a:lstStyle>
            <a:lvl1pPr algn="l">
              <a:defRPr sz="48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1524000" y="3602038"/>
            <a:ext cx="9144000" cy="1655762"/>
          </a:xfrm>
        </p:spPr>
        <p:txBody>
          <a:bodyPr anchor="ctr">
            <a:normAutofit/>
          </a:bodyPr>
          <a:lstStyle>
            <a:lvl1pPr marL="0" indent="0" algn="l">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endParaRPr lang="es-CO" dirty="0"/>
          </a:p>
        </p:txBody>
      </p:sp>
    </p:spTree>
    <p:extLst>
      <p:ext uri="{BB962C8B-B14F-4D97-AF65-F5344CB8AC3E}">
        <p14:creationId xmlns:p14="http://schemas.microsoft.com/office/powerpoint/2010/main" val="312051414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7608E-DE25-440E-B62A-1450288DC9D6}"/>
              </a:ext>
            </a:extLst>
          </p:cNvPr>
          <p:cNvSpPr>
            <a:spLocks noGrp="1"/>
          </p:cNvSpPr>
          <p:nvPr>
            <p:ph type="title"/>
          </p:nvPr>
        </p:nvSpPr>
        <p:spPr>
          <a:xfrm>
            <a:off x="405104" y="906038"/>
            <a:ext cx="11381792" cy="1325563"/>
          </a:xfrm>
        </p:spPr>
        <p:txBody>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141E0876-0872-4BDF-972E-001C2D6EA75B}"/>
              </a:ext>
            </a:extLst>
          </p:cNvPr>
          <p:cNvSpPr>
            <a:spLocks noGrp="1"/>
          </p:cNvSpPr>
          <p:nvPr>
            <p:ph type="body" idx="1"/>
          </p:nvPr>
        </p:nvSpPr>
        <p:spPr>
          <a:xfrm>
            <a:off x="405104" y="2601346"/>
            <a:ext cx="3368407" cy="612598"/>
          </a:xfrm>
        </p:spPr>
        <p:txBody>
          <a:bodyPr anchor="b">
            <a:noAutofit/>
          </a:bodyPr>
          <a:lstStyle>
            <a:lvl1pPr marL="0" indent="0" algn="ctr">
              <a:buNone/>
              <a:defRPr sz="2000" b="0">
                <a:solidFill>
                  <a:srgbClr val="92D050"/>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a:t>
            </a:r>
          </a:p>
        </p:txBody>
      </p:sp>
      <p:sp>
        <p:nvSpPr>
          <p:cNvPr id="4" name="Marcador de contenido 3">
            <a:extLst>
              <a:ext uri="{FF2B5EF4-FFF2-40B4-BE49-F238E27FC236}">
                <a16:creationId xmlns:a16="http://schemas.microsoft.com/office/drawing/2014/main" id="{4BC0925A-E633-48FE-B4F6-C644511141C2}"/>
              </a:ext>
            </a:extLst>
          </p:cNvPr>
          <p:cNvSpPr>
            <a:spLocks noGrp="1"/>
          </p:cNvSpPr>
          <p:nvPr>
            <p:ph sz="half" idx="2"/>
          </p:nvPr>
        </p:nvSpPr>
        <p:spPr>
          <a:xfrm>
            <a:off x="405104" y="3287332"/>
            <a:ext cx="3368407" cy="2124885"/>
          </a:xfrm>
        </p:spPr>
        <p:txBody>
          <a:bodyPr>
            <a:normAutofit/>
          </a:bodyPr>
          <a:lstStyle>
            <a:lvl1pPr marL="0" inden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S" dirty="0"/>
              <a:t>Haga clic para modificar los estilos de texto del patrón</a:t>
            </a:r>
          </a:p>
        </p:txBody>
      </p:sp>
      <p:sp>
        <p:nvSpPr>
          <p:cNvPr id="5" name="Marcador de texto 2">
            <a:extLst>
              <a:ext uri="{FF2B5EF4-FFF2-40B4-BE49-F238E27FC236}">
                <a16:creationId xmlns:a16="http://schemas.microsoft.com/office/drawing/2014/main" id="{D2D5D197-9563-4FB8-9B9D-08A5391391F8}"/>
              </a:ext>
            </a:extLst>
          </p:cNvPr>
          <p:cNvSpPr>
            <a:spLocks noGrp="1"/>
          </p:cNvSpPr>
          <p:nvPr>
            <p:ph type="body" idx="10"/>
          </p:nvPr>
        </p:nvSpPr>
        <p:spPr>
          <a:xfrm>
            <a:off x="4356772" y="2601346"/>
            <a:ext cx="3368407" cy="612598"/>
          </a:xfrm>
        </p:spPr>
        <p:txBody>
          <a:bodyPr anchor="b">
            <a:noAutofit/>
          </a:bodyPr>
          <a:lstStyle>
            <a:lvl1pPr marL="0" indent="0" algn="ctr">
              <a:buNone/>
              <a:defRPr sz="2000" b="0">
                <a:solidFill>
                  <a:srgbClr val="92D050"/>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Haga clic para modificar</a:t>
            </a:r>
          </a:p>
        </p:txBody>
      </p:sp>
      <p:sp>
        <p:nvSpPr>
          <p:cNvPr id="6" name="Marcador de contenido 3">
            <a:extLst>
              <a:ext uri="{FF2B5EF4-FFF2-40B4-BE49-F238E27FC236}">
                <a16:creationId xmlns:a16="http://schemas.microsoft.com/office/drawing/2014/main" id="{7BFB135D-1C7E-4842-A0E1-428874D9F24E}"/>
              </a:ext>
            </a:extLst>
          </p:cNvPr>
          <p:cNvSpPr>
            <a:spLocks noGrp="1"/>
          </p:cNvSpPr>
          <p:nvPr>
            <p:ph sz="half" idx="11"/>
          </p:nvPr>
        </p:nvSpPr>
        <p:spPr>
          <a:xfrm>
            <a:off x="4356772" y="3287332"/>
            <a:ext cx="3368407" cy="2124885"/>
          </a:xfrm>
        </p:spPr>
        <p:txBody>
          <a:bodyPr>
            <a:normAutofit/>
          </a:bodyPr>
          <a:lstStyle>
            <a:lvl1pPr marL="0" inden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S" dirty="0"/>
              <a:t>Haga clic para modificar los estilos de texto del patrón</a:t>
            </a:r>
          </a:p>
        </p:txBody>
      </p:sp>
      <p:sp>
        <p:nvSpPr>
          <p:cNvPr id="7" name="Marcador de texto 2">
            <a:extLst>
              <a:ext uri="{FF2B5EF4-FFF2-40B4-BE49-F238E27FC236}">
                <a16:creationId xmlns:a16="http://schemas.microsoft.com/office/drawing/2014/main" id="{26D35F93-42C7-47E4-AD92-C00F1808A160}"/>
              </a:ext>
            </a:extLst>
          </p:cNvPr>
          <p:cNvSpPr>
            <a:spLocks noGrp="1"/>
          </p:cNvSpPr>
          <p:nvPr>
            <p:ph type="body" idx="12"/>
          </p:nvPr>
        </p:nvSpPr>
        <p:spPr>
          <a:xfrm>
            <a:off x="8418489" y="2601346"/>
            <a:ext cx="3368407" cy="612598"/>
          </a:xfrm>
        </p:spPr>
        <p:txBody>
          <a:bodyPr anchor="b">
            <a:noAutofit/>
          </a:bodyPr>
          <a:lstStyle>
            <a:lvl1pPr marL="0" indent="0" algn="ctr">
              <a:buNone/>
              <a:defRPr sz="2000" b="0">
                <a:solidFill>
                  <a:srgbClr val="92D050"/>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a:t>
            </a:r>
          </a:p>
        </p:txBody>
      </p:sp>
      <p:sp>
        <p:nvSpPr>
          <p:cNvPr id="8" name="Marcador de contenido 3">
            <a:extLst>
              <a:ext uri="{FF2B5EF4-FFF2-40B4-BE49-F238E27FC236}">
                <a16:creationId xmlns:a16="http://schemas.microsoft.com/office/drawing/2014/main" id="{9066833F-A396-4565-B8B8-72CF082EAB86}"/>
              </a:ext>
            </a:extLst>
          </p:cNvPr>
          <p:cNvSpPr>
            <a:spLocks noGrp="1"/>
          </p:cNvSpPr>
          <p:nvPr>
            <p:ph sz="half" idx="13"/>
          </p:nvPr>
        </p:nvSpPr>
        <p:spPr>
          <a:xfrm>
            <a:off x="8418489" y="3287332"/>
            <a:ext cx="3368407" cy="2124885"/>
          </a:xfrm>
        </p:spPr>
        <p:txBody>
          <a:bodyPr>
            <a:normAutofit/>
          </a:bodyPr>
          <a:lstStyle>
            <a:lvl1pPr marL="0" indent="0">
              <a:buNone/>
              <a:defRPr sz="18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S" dirty="0"/>
              <a:t>Haga clic para modificar los estilos de texto del patrón</a:t>
            </a:r>
          </a:p>
        </p:txBody>
      </p:sp>
      <p:cxnSp>
        <p:nvCxnSpPr>
          <p:cNvPr id="9" name="Conector recto 8">
            <a:extLst>
              <a:ext uri="{FF2B5EF4-FFF2-40B4-BE49-F238E27FC236}">
                <a16:creationId xmlns:a16="http://schemas.microsoft.com/office/drawing/2014/main" id="{64951691-C77A-4EC5-9DC6-8387323F8F13}"/>
              </a:ext>
            </a:extLst>
          </p:cNvPr>
          <p:cNvCxnSpPr/>
          <p:nvPr userDrawn="1"/>
        </p:nvCxnSpPr>
        <p:spPr>
          <a:xfrm>
            <a:off x="4069725" y="2601346"/>
            <a:ext cx="0" cy="2810871"/>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B8F56DC-5720-4B4D-A740-F29FDBD0FB87}"/>
              </a:ext>
            </a:extLst>
          </p:cNvPr>
          <p:cNvCxnSpPr/>
          <p:nvPr userDrawn="1"/>
        </p:nvCxnSpPr>
        <p:spPr>
          <a:xfrm>
            <a:off x="8060029" y="2601346"/>
            <a:ext cx="0" cy="2810871"/>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2069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lvl1pPr>
              <a:defRPr sz="3000" b="1" i="0">
                <a:solidFill>
                  <a:srgbClr val="2E4398"/>
                </a:solidFill>
                <a:latin typeface="Open Sans" charset="0"/>
                <a:ea typeface="Open Sans" charset="0"/>
                <a:cs typeface="Open Sans" charset="0"/>
              </a:defRPr>
            </a:lvl1p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838200" y="1825625"/>
            <a:ext cx="10515600" cy="4047141"/>
          </a:xfrm>
        </p:spPr>
        <p:txBody>
          <a:bodyPr>
            <a:normAutofit/>
          </a:bodyPr>
          <a:lstStyle>
            <a:lvl1pPr>
              <a:defRPr lang="es-ES" sz="18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a:defRPr lang="es-ES" sz="18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a:defRPr sz="18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a:defRPr sz="18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a:defRPr sz="18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4672761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30944"/>
            <a:ext cx="10515600" cy="2852737"/>
          </a:xfrm>
        </p:spPr>
        <p:txBody>
          <a:bodyPr anchor="b"/>
          <a:lstStyle>
            <a:lvl1pPr>
              <a:defRPr sz="6000"/>
            </a:lvl1p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3855367"/>
            <a:ext cx="10515600" cy="1500187"/>
          </a:xfrm>
        </p:spPr>
        <p:txBody>
          <a:bodyPr>
            <a:normAutofit/>
          </a:bodyPr>
          <a:lstStyle>
            <a:lvl1pPr marL="0" indent="0">
              <a:buNone/>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Editar el estilo de texto del patrón</a:t>
            </a:r>
          </a:p>
        </p:txBody>
      </p:sp>
    </p:spTree>
    <p:extLst>
      <p:ext uri="{BB962C8B-B14F-4D97-AF65-F5344CB8AC3E}">
        <p14:creationId xmlns:p14="http://schemas.microsoft.com/office/powerpoint/2010/main" val="17605684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987381" y="2060619"/>
            <a:ext cx="4833870" cy="39409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Rectángulo 4">
            <a:extLst>
              <a:ext uri="{FF2B5EF4-FFF2-40B4-BE49-F238E27FC236}">
                <a16:creationId xmlns:a16="http://schemas.microsoft.com/office/drawing/2014/main" id="{59F6C116-2F29-4960-8E0B-D91475358D03}"/>
              </a:ext>
            </a:extLst>
          </p:cNvPr>
          <p:cNvSpPr/>
          <p:nvPr userDrawn="1"/>
        </p:nvSpPr>
        <p:spPr>
          <a:xfrm>
            <a:off x="6100293" y="1855418"/>
            <a:ext cx="5257800" cy="4351338"/>
          </a:xfrm>
          <a:prstGeom prst="rect">
            <a:avLst/>
          </a:prstGeom>
          <a:solidFill>
            <a:srgbClr val="C0C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contenido 3"/>
          <p:cNvSpPr>
            <a:spLocks noGrp="1"/>
          </p:cNvSpPr>
          <p:nvPr>
            <p:ph sz="half" idx="2"/>
          </p:nvPr>
        </p:nvSpPr>
        <p:spPr>
          <a:xfrm>
            <a:off x="6284890" y="2060620"/>
            <a:ext cx="4919729" cy="394093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51986865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5373441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272539903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80932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286229001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5189884" cy="1600200"/>
          </a:xfrm>
        </p:spPr>
        <p:txBody>
          <a:bodyPr anchor="b"/>
          <a:lstStyle>
            <a:lvl1pPr>
              <a:defRPr sz="3200"/>
            </a:lvl1pPr>
          </a:lstStyle>
          <a:p>
            <a:r>
              <a:rPr lang="es-ES"/>
              <a:t>Haga clic para modificar el estilo de título del patrón</a:t>
            </a:r>
            <a:endParaRPr lang="es-CO"/>
          </a:p>
        </p:txBody>
      </p:sp>
      <p:sp>
        <p:nvSpPr>
          <p:cNvPr id="4" name="Marcador de texto 3"/>
          <p:cNvSpPr>
            <a:spLocks noGrp="1"/>
          </p:cNvSpPr>
          <p:nvPr>
            <p:ph type="body" sz="half" idx="2"/>
          </p:nvPr>
        </p:nvSpPr>
        <p:spPr>
          <a:xfrm>
            <a:off x="839788" y="2091087"/>
            <a:ext cx="518988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Rectángulo 4">
            <a:extLst>
              <a:ext uri="{FF2B5EF4-FFF2-40B4-BE49-F238E27FC236}">
                <a16:creationId xmlns:a16="http://schemas.microsoft.com/office/drawing/2014/main" id="{4E676AFF-8AA8-47E6-83A2-851FF6B47CF8}"/>
              </a:ext>
            </a:extLst>
          </p:cNvPr>
          <p:cNvSpPr/>
          <p:nvPr userDrawn="1"/>
        </p:nvSpPr>
        <p:spPr>
          <a:xfrm>
            <a:off x="6338888" y="429518"/>
            <a:ext cx="5448007" cy="5556811"/>
          </a:xfrm>
          <a:prstGeom prst="rect">
            <a:avLst/>
          </a:prstGeom>
          <a:solidFill>
            <a:srgbClr val="C0C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7">
            <a:extLst>
              <a:ext uri="{FF2B5EF4-FFF2-40B4-BE49-F238E27FC236}">
                <a16:creationId xmlns:a16="http://schemas.microsoft.com/office/drawing/2014/main" id="{215E1FFD-5A50-42D0-8C63-55C3C341726E}"/>
              </a:ext>
            </a:extLst>
          </p:cNvPr>
          <p:cNvSpPr>
            <a:spLocks noGrp="1"/>
          </p:cNvSpPr>
          <p:nvPr>
            <p:ph type="pic" sz="quarter" idx="10"/>
          </p:nvPr>
        </p:nvSpPr>
        <p:spPr>
          <a:xfrm>
            <a:off x="6648102" y="711043"/>
            <a:ext cx="4829577" cy="4015503"/>
          </a:xfrm>
        </p:spPr>
        <p:txBody>
          <a:bodyPr/>
          <a:lstStyle>
            <a:lvl1pPr marL="0" indent="0">
              <a:buNone/>
              <a:defRPr>
                <a:solidFill>
                  <a:schemeClr val="bg1"/>
                </a:solidFill>
                <a:latin typeface="Roboto Light" panose="02000000000000000000" pitchFamily="2" charset="0"/>
                <a:ea typeface="Roboto Light" panose="02000000000000000000" pitchFamily="2" charset="0"/>
              </a:defRPr>
            </a:lvl1pPr>
          </a:lstStyle>
          <a:p>
            <a:endParaRPr lang="es-CO" dirty="0"/>
          </a:p>
        </p:txBody>
      </p:sp>
      <p:sp>
        <p:nvSpPr>
          <p:cNvPr id="7" name="Marcador de texto 12">
            <a:extLst>
              <a:ext uri="{FF2B5EF4-FFF2-40B4-BE49-F238E27FC236}">
                <a16:creationId xmlns:a16="http://schemas.microsoft.com/office/drawing/2014/main" id="{5BDCE4EB-59EF-44A7-8B0C-E6D064A3463D}"/>
              </a:ext>
            </a:extLst>
          </p:cNvPr>
          <p:cNvSpPr>
            <a:spLocks noGrp="1"/>
          </p:cNvSpPr>
          <p:nvPr>
            <p:ph type="body" sz="quarter" idx="12"/>
          </p:nvPr>
        </p:nvSpPr>
        <p:spPr>
          <a:xfrm>
            <a:off x="6648504" y="5008071"/>
            <a:ext cx="4829175" cy="748785"/>
          </a:xfrm>
        </p:spPr>
        <p:txBody>
          <a:bodyPr/>
          <a:lstStyle>
            <a:lvl1pPr marL="0" indent="0">
              <a:buNone/>
              <a:defRPr sz="1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S" dirty="0"/>
              <a:t>Haga clic para modificar los estilos de texto del patrón</a:t>
            </a:r>
            <a:endParaRPr lang="es-CO" dirty="0"/>
          </a:p>
        </p:txBody>
      </p:sp>
    </p:spTree>
    <p:extLst>
      <p:ext uri="{BB962C8B-B14F-4D97-AF65-F5344CB8AC3E}">
        <p14:creationId xmlns:p14="http://schemas.microsoft.com/office/powerpoint/2010/main" val="296069418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138" y="0"/>
            <a:ext cx="12200092" cy="6870191"/>
          </a:xfrm>
          <a:prstGeom prst="rect">
            <a:avLst/>
          </a:prstGeom>
        </p:spPr>
      </p:pic>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1825625"/>
            <a:ext cx="10515600" cy="4047141"/>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836591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transition spd="slow">
    <p:push dir="u"/>
  </p:transition>
  <p:hf sldNum="0" hdr="0" dt="0"/>
  <p:txStyles>
    <p:titleStyle>
      <a:lvl1pPr algn="l" defTabSz="914400" rtl="0" eaLnBrk="1" latinLnBrk="0" hangingPunct="1">
        <a:lnSpc>
          <a:spcPct val="90000"/>
        </a:lnSpc>
        <a:spcBef>
          <a:spcPct val="0"/>
        </a:spcBef>
        <a:buNone/>
        <a:defRPr lang="es-ES" sz="3000" b="1" i="0" kern="1200" smtClean="0">
          <a:solidFill>
            <a:srgbClr val="2E4398"/>
          </a:solidFill>
          <a:latin typeface="Open Sans" charset="0"/>
          <a:ea typeface="Open Sans" charset="0"/>
          <a:cs typeface="Open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6.png"/><Relationship Id="rId10" Type="http://schemas.openxmlformats.org/officeDocument/2006/relationships/image" Target="../media/image30.svg"/><Relationship Id="rId4" Type="http://schemas.openxmlformats.org/officeDocument/2006/relationships/image" Target="../media/image25.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mailto:jyorman94@gmail.com" TargetMode="External"/><Relationship Id="rId2" Type="http://schemas.openxmlformats.org/officeDocument/2006/relationships/hyperlink" Target="https://lms.misiontic2022udea.com/course/view.php?id=651" TargetMode="External"/><Relationship Id="rId1" Type="http://schemas.openxmlformats.org/officeDocument/2006/relationships/slideLayout" Target="../slideLayouts/slideLayout2.xml"/><Relationship Id="rId5" Type="http://schemas.openxmlformats.org/officeDocument/2006/relationships/hyperlink" Target="https://www.w3schools.com/python/" TargetMode="External"/><Relationship Id="rId4" Type="http://schemas.openxmlformats.org/officeDocument/2006/relationships/hyperlink" Target="https://medium.com/@jyorman94/python-para-principiantes-b36be5b426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blog.makeitreal.camp/lenguajes-compilados-e-interpretado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hyperlink" Target="https://es.wikipedia.org/wiki/Ciencias_de_la_computaci%C3%B3n" TargetMode="External"/><Relationship Id="rId7"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hyperlink" Target="https://es.wikipedia.org/wiki/Argumento_(inform%C3%A1tica)#:~:text=En%20ciencias%20de%20la%20computaci%C3%B3n,rutina%20invocante%2C%20son%20llamados%20argumentos." TargetMode="External"/><Relationship Id="rId4" Type="http://schemas.openxmlformats.org/officeDocument/2006/relationships/hyperlink" Target="https://es.wikipedia.org/wiki/Variable_(programaci%C3%B3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ain.es/archivo-proyectos/metodologia-agile-tcar/" TargetMode="Externa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docs.python.org/3/library/math.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7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LampFlowchart.svg" TargetMode="External"/><Relationship Id="rId7" Type="http://schemas.openxmlformats.org/officeDocument/2006/relationships/hyperlink" Target="https://commons.wikimedia.org/wiki/User_talk:Huhsunqu"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commons.wikimedia.org/wiki/User:Huhsunqu" TargetMode="External"/><Relationship Id="rId5" Type="http://schemas.openxmlformats.org/officeDocument/2006/relationships/hyperlink" Target="https://en.wikipedia.org/wiki/User:Wapcaplet" TargetMode="External"/><Relationship Id="rId4" Type="http://schemas.openxmlformats.org/officeDocument/2006/relationships/hyperlink" Target="https://commons.wikimedia.org/wiki/User:Booyabazook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2197"/>
            <a:ext cx="4036682" cy="523220"/>
          </a:xfrm>
          <a:prstGeom prst="rect">
            <a:avLst/>
          </a:prstGeom>
          <a:noFill/>
        </p:spPr>
        <p:txBody>
          <a:bodyPr wrap="square" rtlCol="0">
            <a:spAutoFit/>
          </a:bodyPr>
          <a:lstStyle/>
          <a:p>
            <a:pPr algn="ctr"/>
            <a:r>
              <a:rPr lang="es-CO" sz="2800" b="1" dirty="0">
                <a:solidFill>
                  <a:schemeClr val="bg1"/>
                </a:solidFill>
              </a:rPr>
              <a:t>CLASE 01</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35697032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Python</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4415246" y="1690688"/>
            <a:ext cx="6938554" cy="4047141"/>
          </a:xfrm>
        </p:spPr>
        <p:txBody>
          <a:bodyPr/>
          <a:lstStyle/>
          <a:p>
            <a:pPr marL="0" indent="0">
              <a:buNone/>
            </a:pPr>
            <a:r>
              <a:rPr lang="es-CO" dirty="0"/>
              <a:t>Python se empezó como un proyecto de hobby en 1994, y hasta ahora, es el lenguaje de programación más usado en el mundo. Su </a:t>
            </a:r>
            <a:r>
              <a:rPr lang="es-CO" b="1" dirty="0"/>
              <a:t>sintaxis </a:t>
            </a:r>
            <a:r>
              <a:rPr lang="es-CO" dirty="0"/>
              <a:t>sencilla, lo hace el recomendado para empezar a programar, además que es un lenguaje </a:t>
            </a:r>
            <a:r>
              <a:rPr lang="es-CO" b="1" i="1" dirty="0"/>
              <a:t>Open </a:t>
            </a:r>
            <a:r>
              <a:rPr lang="es-CO" b="1" i="1" dirty="0" err="1"/>
              <a:t>Source</a:t>
            </a:r>
            <a:r>
              <a:rPr lang="es-CO" i="1" dirty="0"/>
              <a:t>, </a:t>
            </a:r>
            <a:r>
              <a:rPr lang="es-CO" dirty="0"/>
              <a:t>lo que quiere decir que debemos pagar ninguna licencia para usarlo o modificarlo.</a:t>
            </a:r>
          </a:p>
          <a:p>
            <a:pPr marL="0" indent="0">
              <a:buNone/>
            </a:pPr>
            <a:endParaRPr lang="es-CO" dirty="0"/>
          </a:p>
          <a:p>
            <a:pPr marL="0" indent="0">
              <a:buNone/>
            </a:pPr>
            <a:r>
              <a:rPr lang="es-CO" dirty="0"/>
              <a:t>Python destaca en el Machine </a:t>
            </a:r>
            <a:r>
              <a:rPr lang="es-CO" dirty="0" err="1"/>
              <a:t>Learning</a:t>
            </a:r>
            <a:r>
              <a:rPr lang="es-CO" dirty="0"/>
              <a:t>, Data </a:t>
            </a:r>
            <a:r>
              <a:rPr lang="es-CO" dirty="0" err="1"/>
              <a:t>Science</a:t>
            </a:r>
            <a:r>
              <a:rPr lang="es-CO" dirty="0"/>
              <a:t>, Seguridad informática, desarrollo web, Data </a:t>
            </a:r>
            <a:r>
              <a:rPr lang="es-CO" dirty="0" err="1"/>
              <a:t>Engineer</a:t>
            </a:r>
            <a:r>
              <a:rPr lang="es-CO" dirty="0"/>
              <a:t>, y más.</a:t>
            </a:r>
          </a:p>
          <a:p>
            <a:pPr marL="0" indent="0">
              <a:buNone/>
            </a:pPr>
            <a:endParaRPr lang="es-CO" dirty="0"/>
          </a:p>
          <a:p>
            <a:pPr marL="0" indent="0">
              <a:buNone/>
            </a:pPr>
            <a:r>
              <a:rPr lang="es-CO" dirty="0"/>
              <a:t>En Python se pueden desarrollar muchas aplicaciones, tales como: Instagram, Netflix, Facebook etc.</a:t>
            </a:r>
          </a:p>
        </p:txBody>
      </p:sp>
      <p:pic>
        <p:nvPicPr>
          <p:cNvPr id="8194" name="Picture 2">
            <a:extLst>
              <a:ext uri="{FF2B5EF4-FFF2-40B4-BE49-F238E27FC236}">
                <a16:creationId xmlns:a16="http://schemas.microsoft.com/office/drawing/2014/main" id="{7F89897F-F56E-6610-4F89-5229C5817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418" y="2487748"/>
            <a:ext cx="1882503" cy="188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4147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Python es simple – </a:t>
            </a:r>
            <a:r>
              <a:rPr lang="es-CO" dirty="0" err="1"/>
              <a:t>Hello</a:t>
            </a:r>
            <a:r>
              <a:rPr lang="es-CO" dirty="0"/>
              <a:t> </a:t>
            </a:r>
            <a:r>
              <a:rPr lang="es-CO" dirty="0" err="1"/>
              <a:t>World</a:t>
            </a:r>
            <a:endParaRPr lang="es-CO" dirty="0"/>
          </a:p>
        </p:txBody>
      </p:sp>
      <p:pic>
        <p:nvPicPr>
          <p:cNvPr id="4" name="Picture 3">
            <a:extLst>
              <a:ext uri="{FF2B5EF4-FFF2-40B4-BE49-F238E27FC236}">
                <a16:creationId xmlns:a16="http://schemas.microsoft.com/office/drawing/2014/main" id="{A3D6C10D-20A5-EBE6-D4DB-108AE9CDF9B5}"/>
              </a:ext>
            </a:extLst>
          </p:cNvPr>
          <p:cNvPicPr>
            <a:picLocks noChangeAspect="1"/>
          </p:cNvPicPr>
          <p:nvPr/>
        </p:nvPicPr>
        <p:blipFill>
          <a:blip r:embed="rId2"/>
          <a:stretch>
            <a:fillRect/>
          </a:stretch>
        </p:blipFill>
        <p:spPr>
          <a:xfrm>
            <a:off x="1826456" y="1690688"/>
            <a:ext cx="3988525" cy="1815003"/>
          </a:xfrm>
          <a:prstGeom prst="rect">
            <a:avLst/>
          </a:prstGeom>
        </p:spPr>
      </p:pic>
      <p:pic>
        <p:nvPicPr>
          <p:cNvPr id="9218" name="Picture 2">
            <a:extLst>
              <a:ext uri="{FF2B5EF4-FFF2-40B4-BE49-F238E27FC236}">
                <a16:creationId xmlns:a16="http://schemas.microsoft.com/office/drawing/2014/main" id="{D0014C6E-2EB1-0BA1-B7C0-6B71349D4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455" y="3844806"/>
            <a:ext cx="3988525" cy="1972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9C19B5-18DB-2495-814E-953EEBF31310}"/>
              </a:ext>
            </a:extLst>
          </p:cNvPr>
          <p:cNvPicPr>
            <a:picLocks noChangeAspect="1"/>
          </p:cNvPicPr>
          <p:nvPr/>
        </p:nvPicPr>
        <p:blipFill>
          <a:blip r:embed="rId4"/>
          <a:stretch>
            <a:fillRect/>
          </a:stretch>
        </p:blipFill>
        <p:spPr>
          <a:xfrm>
            <a:off x="7373986" y="1647192"/>
            <a:ext cx="4530091" cy="1858499"/>
          </a:xfrm>
          <a:prstGeom prst="rect">
            <a:avLst/>
          </a:prstGeom>
        </p:spPr>
      </p:pic>
      <p:pic>
        <p:nvPicPr>
          <p:cNvPr id="6" name="Picture 5">
            <a:extLst>
              <a:ext uri="{FF2B5EF4-FFF2-40B4-BE49-F238E27FC236}">
                <a16:creationId xmlns:a16="http://schemas.microsoft.com/office/drawing/2014/main" id="{4547BF24-31D0-A917-565F-1C3633D4BC29}"/>
              </a:ext>
            </a:extLst>
          </p:cNvPr>
          <p:cNvPicPr>
            <a:picLocks noChangeAspect="1"/>
          </p:cNvPicPr>
          <p:nvPr/>
        </p:nvPicPr>
        <p:blipFill>
          <a:blip r:embed="rId5"/>
          <a:stretch>
            <a:fillRect/>
          </a:stretch>
        </p:blipFill>
        <p:spPr>
          <a:xfrm>
            <a:off x="7510630" y="3766986"/>
            <a:ext cx="2517648" cy="524510"/>
          </a:xfrm>
          <a:prstGeom prst="rect">
            <a:avLst/>
          </a:prstGeom>
        </p:spPr>
      </p:pic>
      <p:pic>
        <p:nvPicPr>
          <p:cNvPr id="9220" name="Picture 4" descr="Java API y Ejemplos">
            <a:extLst>
              <a:ext uri="{FF2B5EF4-FFF2-40B4-BE49-F238E27FC236}">
                <a16:creationId xmlns:a16="http://schemas.microsoft.com/office/drawing/2014/main" id="{81130268-ECBE-979C-7C6E-4D495B5904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380" y="1647192"/>
            <a:ext cx="1550988" cy="155098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 - Wikipedia, la enciclopedia libre">
            <a:extLst>
              <a:ext uri="{FF2B5EF4-FFF2-40B4-BE49-F238E27FC236}">
                <a16:creationId xmlns:a16="http://schemas.microsoft.com/office/drawing/2014/main" id="{A2721287-1C7F-B240-7A0E-D56F75CC39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132" y="3844811"/>
            <a:ext cx="931484" cy="104710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Cuatro formas de usar la palabra clave using de C# | ASP.NET Core Master">
            <a:extLst>
              <a:ext uri="{FF2B5EF4-FFF2-40B4-BE49-F238E27FC236}">
                <a16:creationId xmlns:a16="http://schemas.microsoft.com/office/drawing/2014/main" id="{B2A11367-5095-18EC-72DD-1EDB8F288CC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552" t="18809" r="19352" b="16535"/>
          <a:stretch/>
        </p:blipFill>
        <p:spPr bwMode="auto">
          <a:xfrm>
            <a:off x="6222130" y="1879013"/>
            <a:ext cx="1077927" cy="108734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istoria de Python - Wikipedia, la enciclopedia libre">
            <a:extLst>
              <a:ext uri="{FF2B5EF4-FFF2-40B4-BE49-F238E27FC236}">
                <a16:creationId xmlns:a16="http://schemas.microsoft.com/office/drawing/2014/main" id="{4F1AC33E-E446-F7F5-5E7C-F048E7598E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2130" y="3505691"/>
            <a:ext cx="1047101" cy="104710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5779;p72">
            <a:extLst>
              <a:ext uri="{FF2B5EF4-FFF2-40B4-BE49-F238E27FC236}">
                <a16:creationId xmlns:a16="http://schemas.microsoft.com/office/drawing/2014/main" id="{E0E4FE97-F6BE-D351-69E7-41D5165F89B7}"/>
              </a:ext>
            </a:extLst>
          </p:cNvPr>
          <p:cNvGrpSpPr/>
          <p:nvPr/>
        </p:nvGrpSpPr>
        <p:grpSpPr>
          <a:xfrm>
            <a:off x="10454494" y="4029241"/>
            <a:ext cx="1047101" cy="1047101"/>
            <a:chOff x="5651375" y="3806450"/>
            <a:chExt cx="481825" cy="481825"/>
          </a:xfrm>
          <a:solidFill>
            <a:srgbClr val="C0CE4D"/>
          </a:solidFill>
        </p:grpSpPr>
        <p:sp>
          <p:nvSpPr>
            <p:cNvPr id="14" name="Google Shape;5780;p72">
              <a:extLst>
                <a:ext uri="{FF2B5EF4-FFF2-40B4-BE49-F238E27FC236}">
                  <a16:creationId xmlns:a16="http://schemas.microsoft.com/office/drawing/2014/main" id="{6C4DDF72-D2DC-60D5-16F4-B1348B5EF53C}"/>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5" name="Google Shape;5781;p72">
              <a:extLst>
                <a:ext uri="{FF2B5EF4-FFF2-40B4-BE49-F238E27FC236}">
                  <a16:creationId xmlns:a16="http://schemas.microsoft.com/office/drawing/2014/main" id="{D1D1152B-44E6-43BF-5FC3-A846ADA89C71}"/>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6" name="Google Shape;5782;p72">
              <a:extLst>
                <a:ext uri="{FF2B5EF4-FFF2-40B4-BE49-F238E27FC236}">
                  <a16:creationId xmlns:a16="http://schemas.microsoft.com/office/drawing/2014/main" id="{54CA2586-83B7-76D0-2DAD-D97D56E1066A}"/>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7" name="Google Shape;5783;p72">
              <a:extLst>
                <a:ext uri="{FF2B5EF4-FFF2-40B4-BE49-F238E27FC236}">
                  <a16:creationId xmlns:a16="http://schemas.microsoft.com/office/drawing/2014/main" id="{2E4BF3D7-0C0D-F548-315D-C196EFC78831}"/>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spTree>
    <p:extLst>
      <p:ext uri="{BB962C8B-B14F-4D97-AF65-F5344CB8AC3E}">
        <p14:creationId xmlns:p14="http://schemas.microsoft.com/office/powerpoint/2010/main" val="11133490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Instalación de Python</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9115697" cy="1483632"/>
          </a:xfrm>
        </p:spPr>
        <p:txBody>
          <a:bodyPr/>
          <a:lstStyle/>
          <a:p>
            <a:r>
              <a:rPr lang="es-CO" dirty="0"/>
              <a:t>Ir al sitio oficial de Python: </a:t>
            </a:r>
            <a:r>
              <a:rPr lang="es-CO" dirty="0">
                <a:hlinkClick r:id="rId2"/>
              </a:rPr>
              <a:t>https://www.python.org/</a:t>
            </a:r>
            <a:endParaRPr lang="es-CO" dirty="0"/>
          </a:p>
          <a:p>
            <a:r>
              <a:rPr lang="es-CO" dirty="0"/>
              <a:t>Buscar en la opción de descargas y buscar la versión que vamos a descargar:</a:t>
            </a:r>
          </a:p>
          <a:p>
            <a:pPr marL="0" indent="0">
              <a:buNone/>
            </a:pPr>
            <a:r>
              <a:rPr lang="es-CO" dirty="0"/>
              <a:t>	</a:t>
            </a:r>
          </a:p>
        </p:txBody>
      </p:sp>
      <p:pic>
        <p:nvPicPr>
          <p:cNvPr id="4" name="Picture 3">
            <a:extLst>
              <a:ext uri="{FF2B5EF4-FFF2-40B4-BE49-F238E27FC236}">
                <a16:creationId xmlns:a16="http://schemas.microsoft.com/office/drawing/2014/main" id="{86A89A51-BB9E-3A48-0877-979E15BAD066}"/>
              </a:ext>
            </a:extLst>
          </p:cNvPr>
          <p:cNvPicPr>
            <a:picLocks noChangeAspect="1"/>
          </p:cNvPicPr>
          <p:nvPr/>
        </p:nvPicPr>
        <p:blipFill>
          <a:blip r:embed="rId3"/>
          <a:stretch>
            <a:fillRect/>
          </a:stretch>
        </p:blipFill>
        <p:spPr>
          <a:xfrm>
            <a:off x="1163502" y="2616381"/>
            <a:ext cx="3652339" cy="1065645"/>
          </a:xfrm>
          <a:prstGeom prst="rect">
            <a:avLst/>
          </a:prstGeom>
        </p:spPr>
      </p:pic>
      <p:sp>
        <p:nvSpPr>
          <p:cNvPr id="5" name="Marcador de contenido 2">
            <a:extLst>
              <a:ext uri="{FF2B5EF4-FFF2-40B4-BE49-F238E27FC236}">
                <a16:creationId xmlns:a16="http://schemas.microsoft.com/office/drawing/2014/main" id="{63D46252-7797-A3CB-F783-C201B2E26ADD}"/>
              </a:ext>
            </a:extLst>
          </p:cNvPr>
          <p:cNvSpPr txBox="1">
            <a:spLocks/>
          </p:cNvSpPr>
          <p:nvPr/>
        </p:nvSpPr>
        <p:spPr>
          <a:xfrm>
            <a:off x="838200" y="3818467"/>
            <a:ext cx="4787538" cy="25654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Ir al sitio oficial de Python: </a:t>
            </a:r>
            <a:r>
              <a:rPr lang="es-CO" dirty="0">
                <a:hlinkClick r:id="rId2"/>
              </a:rPr>
              <a:t>https://www.python.org/</a:t>
            </a:r>
            <a:endParaRPr lang="es-CO" dirty="0"/>
          </a:p>
          <a:p>
            <a:r>
              <a:rPr lang="es-CO" dirty="0"/>
              <a:t>Buscar en la opción de descargas y buscar la versión que vamos a descargar y la descargamos.</a:t>
            </a:r>
          </a:p>
          <a:p>
            <a:r>
              <a:rPr lang="es-CO" dirty="0"/>
              <a:t>Buscamos el ejecutable descargado y procedemos a ejecutarlo, donde veremos una pantalla como la que vemos a continuación</a:t>
            </a:r>
          </a:p>
        </p:txBody>
      </p:sp>
      <p:pic>
        <p:nvPicPr>
          <p:cNvPr id="10242" name="Picture 2" descr="Instalación de Python · HonKit">
            <a:extLst>
              <a:ext uri="{FF2B5EF4-FFF2-40B4-BE49-F238E27FC236}">
                <a16:creationId xmlns:a16="http://schemas.microsoft.com/office/drawing/2014/main" id="{98488C8C-1D17-2CEB-9710-E23D6E2EF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67442"/>
            <a:ext cx="5465736" cy="3430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A32E9C3-38F5-E963-A204-F722D4EBE92C}"/>
              </a:ext>
            </a:extLst>
          </p:cNvPr>
          <p:cNvSpPr/>
          <p:nvPr/>
        </p:nvSpPr>
        <p:spPr>
          <a:xfrm>
            <a:off x="7623175" y="5546725"/>
            <a:ext cx="88900" cy="920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CO"/>
          </a:p>
        </p:txBody>
      </p:sp>
      <p:pic>
        <p:nvPicPr>
          <p:cNvPr id="10244" name="Picture 4" descr="Anaconda (Python distribution) - Wikipedia">
            <a:extLst>
              <a:ext uri="{FF2B5EF4-FFF2-40B4-BE49-F238E27FC236}">
                <a16:creationId xmlns:a16="http://schemas.microsoft.com/office/drawing/2014/main" id="{B5232D17-46B7-2B5F-B9FB-C370CFA21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544" y="707123"/>
            <a:ext cx="1946275" cy="970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istoria de Python - Wikipedia, la enciclopedia libre">
            <a:extLst>
              <a:ext uri="{FF2B5EF4-FFF2-40B4-BE49-F238E27FC236}">
                <a16:creationId xmlns:a16="http://schemas.microsoft.com/office/drawing/2014/main" id="{73F78EAF-D411-48AA-5961-6C8EEB1BC8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2075" y="625883"/>
            <a:ext cx="1047101" cy="104710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Close with solid fill">
            <a:extLst>
              <a:ext uri="{FF2B5EF4-FFF2-40B4-BE49-F238E27FC236}">
                <a16:creationId xmlns:a16="http://schemas.microsoft.com/office/drawing/2014/main" id="{2C50D2EB-E37A-3187-E78D-6B27DE4B96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0039" y="145981"/>
            <a:ext cx="507283" cy="507283"/>
          </a:xfrm>
          <a:prstGeom prst="rect">
            <a:avLst/>
          </a:prstGeom>
        </p:spPr>
      </p:pic>
      <p:pic>
        <p:nvPicPr>
          <p:cNvPr id="18" name="Graphic 17" descr="Checkbox Checked with solid fill">
            <a:extLst>
              <a:ext uri="{FF2B5EF4-FFF2-40B4-BE49-F238E27FC236}">
                <a16:creationId xmlns:a16="http://schemas.microsoft.com/office/drawing/2014/main" id="{D7EC242F-428E-ACEE-34EF-4ABCF8456B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8110" y="18235"/>
            <a:ext cx="635029" cy="635029"/>
          </a:xfrm>
          <a:prstGeom prst="rect">
            <a:avLst/>
          </a:prstGeom>
        </p:spPr>
      </p:pic>
    </p:spTree>
    <p:extLst>
      <p:ext uri="{BB962C8B-B14F-4D97-AF65-F5344CB8AC3E}">
        <p14:creationId xmlns:p14="http://schemas.microsoft.com/office/powerpoint/2010/main" val="36515016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Validar la instalación</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567943"/>
            <a:ext cx="10515600" cy="780415"/>
          </a:xfrm>
        </p:spPr>
        <p:txBody>
          <a:bodyPr>
            <a:normAutofit/>
          </a:bodyPr>
          <a:lstStyle/>
          <a:p>
            <a:r>
              <a:rPr lang="es-CO" dirty="0"/>
              <a:t>Abrimos un CMD o una terminal si nos encontramos en una máquina Mac o Linux.</a:t>
            </a:r>
          </a:p>
          <a:p>
            <a:r>
              <a:rPr lang="es-CO" dirty="0"/>
              <a:t>Copiamos </a:t>
            </a:r>
            <a:r>
              <a:rPr lang="es-CO" b="1" i="1" dirty="0"/>
              <a:t>Python </a:t>
            </a:r>
            <a:r>
              <a:rPr lang="es-CO" dirty="0"/>
              <a:t>y presionamos </a:t>
            </a:r>
            <a:r>
              <a:rPr lang="es-CO" b="1" dirty="0"/>
              <a:t>ENTER</a:t>
            </a:r>
          </a:p>
        </p:txBody>
      </p:sp>
      <p:pic>
        <p:nvPicPr>
          <p:cNvPr id="8" name="Picture 7" descr="Text&#10;&#10;Description automatically generated">
            <a:extLst>
              <a:ext uri="{FF2B5EF4-FFF2-40B4-BE49-F238E27FC236}">
                <a16:creationId xmlns:a16="http://schemas.microsoft.com/office/drawing/2014/main" id="{BE65D98B-717F-7A9F-06D3-45CF68A550D7}"/>
              </a:ext>
            </a:extLst>
          </p:cNvPr>
          <p:cNvPicPr>
            <a:picLocks noChangeAspect="1"/>
          </p:cNvPicPr>
          <p:nvPr/>
        </p:nvPicPr>
        <p:blipFill rotWithShape="1">
          <a:blip r:embed="rId2">
            <a:extLst>
              <a:ext uri="{28A0092B-C50C-407E-A947-70E740481C1C}">
                <a14:useLocalDpi xmlns:a14="http://schemas.microsoft.com/office/drawing/2010/main" val="0"/>
              </a:ext>
            </a:extLst>
          </a:blip>
          <a:srcRect t="2956"/>
          <a:stretch/>
        </p:blipFill>
        <p:spPr>
          <a:xfrm>
            <a:off x="1125981" y="2348358"/>
            <a:ext cx="7836399" cy="1325880"/>
          </a:xfrm>
          <a:prstGeom prst="rect">
            <a:avLst/>
          </a:prstGeom>
        </p:spPr>
      </p:pic>
      <p:sp>
        <p:nvSpPr>
          <p:cNvPr id="9" name="Marcador de contenido 2">
            <a:extLst>
              <a:ext uri="{FF2B5EF4-FFF2-40B4-BE49-F238E27FC236}">
                <a16:creationId xmlns:a16="http://schemas.microsoft.com/office/drawing/2014/main" id="{2BB04436-A4E0-05C6-4CAF-E4C14DC496F8}"/>
              </a:ext>
            </a:extLst>
          </p:cNvPr>
          <p:cNvSpPr txBox="1">
            <a:spLocks/>
          </p:cNvSpPr>
          <p:nvPr/>
        </p:nvSpPr>
        <p:spPr>
          <a:xfrm>
            <a:off x="838200" y="3813302"/>
            <a:ext cx="10515600" cy="1734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Podemos empezar a usar el comando </a:t>
            </a:r>
            <a:r>
              <a:rPr lang="es-CO" b="1" dirty="0"/>
              <a:t>print(’</a:t>
            </a:r>
            <a:r>
              <a:rPr lang="es-CO" b="1" dirty="0" err="1"/>
              <a:t>Message</a:t>
            </a:r>
            <a:r>
              <a:rPr lang="es-CO" b="1" dirty="0"/>
              <a:t>’) </a:t>
            </a:r>
            <a:r>
              <a:rPr lang="es-CO" dirty="0"/>
              <a:t>para ver en nuestra pantalla lo que estamos escribiendo.</a:t>
            </a:r>
          </a:p>
          <a:p>
            <a:pPr marL="0" indent="0">
              <a:buNone/>
            </a:pPr>
            <a:r>
              <a:rPr lang="es-CO" dirty="0"/>
              <a:t>Es importante además, validar que haya quedado instalado el asistente de paquetes de Python, el cual nos permitirá instalar librerías (más adelante se explicará esto). El asistente se llama </a:t>
            </a:r>
            <a:r>
              <a:rPr lang="es-CO" b="1" i="1" dirty="0" err="1"/>
              <a:t>pip</a:t>
            </a:r>
            <a:r>
              <a:rPr lang="es-CO" b="1" i="1" dirty="0"/>
              <a:t>, </a:t>
            </a:r>
            <a:r>
              <a:rPr lang="es-CO" dirty="0"/>
              <a:t>así, para probar que lo tenemos configurado, abrimos de nuevo un CMD o terminal y copiamos </a:t>
            </a:r>
            <a:r>
              <a:rPr lang="es-CO" b="1" i="1" dirty="0" err="1"/>
              <a:t>pip</a:t>
            </a:r>
            <a:r>
              <a:rPr lang="es-CO" b="1" i="1" dirty="0"/>
              <a:t> </a:t>
            </a:r>
            <a:r>
              <a:rPr lang="es-CO" dirty="0"/>
              <a:t>y presionamos </a:t>
            </a:r>
            <a:r>
              <a:rPr lang="es-CO" b="1" dirty="0"/>
              <a:t>ENTER, </a:t>
            </a:r>
            <a:r>
              <a:rPr lang="es-CO" dirty="0"/>
              <a:t>donde deberíamos ver lo siguiente:</a:t>
            </a:r>
          </a:p>
        </p:txBody>
      </p:sp>
      <p:pic>
        <p:nvPicPr>
          <p:cNvPr id="11" name="Picture 10">
            <a:extLst>
              <a:ext uri="{FF2B5EF4-FFF2-40B4-BE49-F238E27FC236}">
                <a16:creationId xmlns:a16="http://schemas.microsoft.com/office/drawing/2014/main" id="{1BC982C6-2030-2084-6020-C413471E1045}"/>
              </a:ext>
            </a:extLst>
          </p:cNvPr>
          <p:cNvPicPr>
            <a:picLocks noChangeAspect="1"/>
          </p:cNvPicPr>
          <p:nvPr/>
        </p:nvPicPr>
        <p:blipFill>
          <a:blip r:embed="rId3"/>
          <a:stretch>
            <a:fillRect/>
          </a:stretch>
        </p:blipFill>
        <p:spPr>
          <a:xfrm>
            <a:off x="7710931" y="5305551"/>
            <a:ext cx="4228797" cy="877951"/>
          </a:xfrm>
          <a:prstGeom prst="rect">
            <a:avLst/>
          </a:prstGeom>
        </p:spPr>
      </p:pic>
    </p:spTree>
    <p:extLst>
      <p:ext uri="{BB962C8B-B14F-4D97-AF65-F5344CB8AC3E}">
        <p14:creationId xmlns:p14="http://schemas.microsoft.com/office/powerpoint/2010/main" val="25020022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05792"/>
            <a:ext cx="4036682" cy="523220"/>
          </a:xfrm>
          <a:prstGeom prst="rect">
            <a:avLst/>
          </a:prstGeom>
          <a:noFill/>
        </p:spPr>
        <p:txBody>
          <a:bodyPr wrap="square" rtlCol="0">
            <a:spAutoFit/>
          </a:bodyPr>
          <a:lstStyle/>
          <a:p>
            <a:pPr algn="ctr"/>
            <a:r>
              <a:rPr lang="es-CO" sz="2800" b="1" dirty="0">
                <a:solidFill>
                  <a:schemeClr val="bg1"/>
                </a:solidFill>
              </a:rPr>
              <a:t>CLASE 02</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41394582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a:xfrm>
            <a:off x="838200" y="365125"/>
            <a:ext cx="4491446" cy="1325563"/>
          </a:xfrm>
        </p:spPr>
        <p:txBody>
          <a:bodyPr/>
          <a:lstStyle/>
          <a:p>
            <a:r>
              <a:rPr lang="es-CO" dirty="0"/>
              <a:t>Resume</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5153297" cy="2789918"/>
          </a:xfrm>
        </p:spPr>
        <p:txBody>
          <a:bodyPr/>
          <a:lstStyle/>
          <a:p>
            <a:r>
              <a:rPr lang="en-CO" dirty="0"/>
              <a:t>Hardware vs. software.</a:t>
            </a:r>
          </a:p>
          <a:p>
            <a:r>
              <a:rPr lang="en-CO" dirty="0"/>
              <a:t>Ciclo de vida del desarrollo de software.</a:t>
            </a:r>
          </a:p>
          <a:p>
            <a:r>
              <a:rPr lang="en-CO" dirty="0"/>
              <a:t>Modelos de desarrollo de software.</a:t>
            </a:r>
          </a:p>
          <a:p>
            <a:r>
              <a:rPr lang="en-CO" dirty="0"/>
              <a:t>Ingenieria de requisitos.</a:t>
            </a:r>
          </a:p>
          <a:p>
            <a:r>
              <a:rPr lang="en-CO" dirty="0"/>
              <a:t>Algoritmia.</a:t>
            </a:r>
          </a:p>
          <a:p>
            <a:r>
              <a:rPr lang="en-CO" dirty="0"/>
              <a:t>Estructura de los algoritmos.</a:t>
            </a:r>
          </a:p>
          <a:p>
            <a:r>
              <a:rPr lang="en-CO" dirty="0"/>
              <a:t>Intro Python.</a:t>
            </a:r>
          </a:p>
        </p:txBody>
      </p:sp>
      <p:sp>
        <p:nvSpPr>
          <p:cNvPr id="4" name="Título 1">
            <a:extLst>
              <a:ext uri="{FF2B5EF4-FFF2-40B4-BE49-F238E27FC236}">
                <a16:creationId xmlns:a16="http://schemas.microsoft.com/office/drawing/2014/main" id="{9217C473-CCE7-FFEE-9853-A7463D909654}"/>
              </a:ext>
            </a:extLst>
          </p:cNvPr>
          <p:cNvSpPr txBox="1">
            <a:spLocks/>
          </p:cNvSpPr>
          <p:nvPr/>
        </p:nvSpPr>
        <p:spPr>
          <a:xfrm>
            <a:off x="6096000" y="365125"/>
            <a:ext cx="44914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ES" sz="3000" b="1" i="0" kern="1200">
                <a:solidFill>
                  <a:srgbClr val="2E4398"/>
                </a:solidFill>
                <a:latin typeface="Open Sans" charset="0"/>
                <a:ea typeface="Open Sans" charset="0"/>
                <a:cs typeface="Open Sans" charset="0"/>
              </a:defRPr>
            </a:lvl1pPr>
          </a:lstStyle>
          <a:p>
            <a:r>
              <a:rPr lang="es-CO" dirty="0"/>
              <a:t>Importante</a:t>
            </a:r>
          </a:p>
        </p:txBody>
      </p:sp>
      <p:sp>
        <p:nvSpPr>
          <p:cNvPr id="5" name="Content Placeholder 8">
            <a:extLst>
              <a:ext uri="{FF2B5EF4-FFF2-40B4-BE49-F238E27FC236}">
                <a16:creationId xmlns:a16="http://schemas.microsoft.com/office/drawing/2014/main" id="{04328B82-9F56-7C9E-CBD9-0E7E231392CD}"/>
              </a:ext>
            </a:extLst>
          </p:cNvPr>
          <p:cNvSpPr txBox="1">
            <a:spLocks/>
          </p:cNvSpPr>
          <p:nvPr/>
        </p:nvSpPr>
        <p:spPr>
          <a:xfrm>
            <a:off x="6200504" y="1860459"/>
            <a:ext cx="5416729" cy="4488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Recuerden ingresar al curso en la plataforma Moodle: </a:t>
            </a:r>
            <a:r>
              <a:rPr lang="es-ES_tradnl" dirty="0">
                <a:hlinkClick r:id="rId2"/>
              </a:rPr>
              <a:t>https://lms.misiontic2022udea.com/course/view.php?id=651</a:t>
            </a:r>
            <a:endParaRPr lang="es-ES_tradnl" dirty="0"/>
          </a:p>
          <a:p>
            <a:r>
              <a:rPr lang="es-ES_tradnl" dirty="0"/>
              <a:t>Tienen un tutor para el curso, con el cual podrán separar espacios personalizados para solucionar dudas.</a:t>
            </a:r>
          </a:p>
          <a:p>
            <a:r>
              <a:rPr lang="es-ES_tradnl" dirty="0"/>
              <a:t>Existe un foro de preguntas al tutor.</a:t>
            </a:r>
          </a:p>
          <a:p>
            <a:r>
              <a:rPr lang="es-ES_tradnl" dirty="0"/>
              <a:t>Me pueden escribir por correo a </a:t>
            </a:r>
            <a:r>
              <a:rPr lang="es-ES_tradnl" dirty="0">
                <a:hlinkClick r:id="rId3"/>
              </a:rPr>
              <a:t>jyorman94@gmail.com</a:t>
            </a:r>
            <a:r>
              <a:rPr lang="es-ES_tradnl" dirty="0"/>
              <a:t> </a:t>
            </a:r>
          </a:p>
          <a:p>
            <a:r>
              <a:rPr lang="es-ES_tradnl" dirty="0"/>
              <a:t>Estaré escribiendo un documento en el siguiente </a:t>
            </a:r>
            <a:r>
              <a:rPr lang="es-ES_tradnl" dirty="0" err="1"/>
              <a:t>url</a:t>
            </a:r>
            <a:r>
              <a:rPr lang="es-ES_tradnl" dirty="0"/>
              <a:t> donde pueden revisar también los conceptos que se exponen en las sesiones: </a:t>
            </a:r>
            <a:r>
              <a:rPr lang="es-ES_tradnl" dirty="0">
                <a:hlinkClick r:id="rId4"/>
              </a:rPr>
              <a:t>https://medium.com/@jyorman94/python-para-principiantes-b36be5b4267</a:t>
            </a:r>
            <a:r>
              <a:rPr lang="es-ES_tradnl" dirty="0"/>
              <a:t> </a:t>
            </a:r>
          </a:p>
          <a:p>
            <a:endParaRPr lang="en-CO" dirty="0"/>
          </a:p>
        </p:txBody>
      </p:sp>
      <p:grpSp>
        <p:nvGrpSpPr>
          <p:cNvPr id="6" name="Google Shape;6040;p73">
            <a:extLst>
              <a:ext uri="{FF2B5EF4-FFF2-40B4-BE49-F238E27FC236}">
                <a16:creationId xmlns:a16="http://schemas.microsoft.com/office/drawing/2014/main" id="{F13B8339-40A5-8F8F-5F09-4133D462A60B}"/>
              </a:ext>
            </a:extLst>
          </p:cNvPr>
          <p:cNvGrpSpPr/>
          <p:nvPr/>
        </p:nvGrpSpPr>
        <p:grpSpPr>
          <a:xfrm>
            <a:off x="8845856" y="509451"/>
            <a:ext cx="1029664" cy="910035"/>
            <a:chOff x="-37808850" y="3221575"/>
            <a:chExt cx="321375" cy="317425"/>
          </a:xfrm>
          <a:solidFill>
            <a:srgbClr val="2E4398"/>
          </a:solidFill>
        </p:grpSpPr>
        <p:sp>
          <p:nvSpPr>
            <p:cNvPr id="7" name="Google Shape;6041;p73">
              <a:extLst>
                <a:ext uri="{FF2B5EF4-FFF2-40B4-BE49-F238E27FC236}">
                  <a16:creationId xmlns:a16="http://schemas.microsoft.com/office/drawing/2014/main" id="{C1A6BEAA-7A18-82C3-9B96-70B6640C3EAC}"/>
                </a:ext>
              </a:extLst>
            </p:cNvPr>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8" name="Google Shape;6042;p73">
              <a:extLst>
                <a:ext uri="{FF2B5EF4-FFF2-40B4-BE49-F238E27FC236}">
                  <a16:creationId xmlns:a16="http://schemas.microsoft.com/office/drawing/2014/main" id="{A3BAF638-2756-0C09-2249-0C1CFCA1ADB4}"/>
                </a:ext>
              </a:extLst>
            </p:cNvPr>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grpSp>
      <p:grpSp>
        <p:nvGrpSpPr>
          <p:cNvPr id="10" name="Google Shape;5933;p73">
            <a:extLst>
              <a:ext uri="{FF2B5EF4-FFF2-40B4-BE49-F238E27FC236}">
                <a16:creationId xmlns:a16="http://schemas.microsoft.com/office/drawing/2014/main" id="{D5CA8926-D0D6-2FDA-4FA8-C057D16B1D0B}"/>
              </a:ext>
            </a:extLst>
          </p:cNvPr>
          <p:cNvGrpSpPr/>
          <p:nvPr/>
        </p:nvGrpSpPr>
        <p:grpSpPr>
          <a:xfrm>
            <a:off x="2844951" y="717232"/>
            <a:ext cx="864900" cy="702254"/>
            <a:chOff x="-40745125" y="3632900"/>
            <a:chExt cx="318225" cy="289875"/>
          </a:xfrm>
          <a:solidFill>
            <a:srgbClr val="2E4398"/>
          </a:solidFill>
        </p:grpSpPr>
        <p:sp>
          <p:nvSpPr>
            <p:cNvPr id="11" name="Google Shape;5934;p73">
              <a:extLst>
                <a:ext uri="{FF2B5EF4-FFF2-40B4-BE49-F238E27FC236}">
                  <a16:creationId xmlns:a16="http://schemas.microsoft.com/office/drawing/2014/main" id="{3D7F68F9-935C-A9A2-1936-AE1E81C087B3}"/>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2" name="Google Shape;5935;p73">
              <a:extLst>
                <a:ext uri="{FF2B5EF4-FFF2-40B4-BE49-F238E27FC236}">
                  <a16:creationId xmlns:a16="http://schemas.microsoft.com/office/drawing/2014/main" id="{AE2C0838-B428-A071-948C-E45061E9508F}"/>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3" name="Google Shape;5936;p73">
              <a:extLst>
                <a:ext uri="{FF2B5EF4-FFF2-40B4-BE49-F238E27FC236}">
                  <a16:creationId xmlns:a16="http://schemas.microsoft.com/office/drawing/2014/main" id="{5205819F-C126-BFAF-FAE3-C2848DFED12A}"/>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4" name="Google Shape;5937;p73">
              <a:extLst>
                <a:ext uri="{FF2B5EF4-FFF2-40B4-BE49-F238E27FC236}">
                  <a16:creationId xmlns:a16="http://schemas.microsoft.com/office/drawing/2014/main" id="{5C6850C8-DB9A-3FCA-2076-669ED494A03A}"/>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5" name="Google Shape;5938;p73">
              <a:extLst>
                <a:ext uri="{FF2B5EF4-FFF2-40B4-BE49-F238E27FC236}">
                  <a16:creationId xmlns:a16="http://schemas.microsoft.com/office/drawing/2014/main" id="{A466A7E1-A9E9-596B-137F-5E21D97E1B1F}"/>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6" name="Google Shape;5939;p73">
              <a:extLst>
                <a:ext uri="{FF2B5EF4-FFF2-40B4-BE49-F238E27FC236}">
                  <a16:creationId xmlns:a16="http://schemas.microsoft.com/office/drawing/2014/main" id="{8023E0B1-2D6F-FE28-455F-FDCE585DD823}"/>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7" name="Google Shape;5940;p73">
              <a:extLst>
                <a:ext uri="{FF2B5EF4-FFF2-40B4-BE49-F238E27FC236}">
                  <a16:creationId xmlns:a16="http://schemas.microsoft.com/office/drawing/2014/main" id="{22818584-98BE-07C2-7473-4DB9C6B9E9EC}"/>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grpSp>
      <p:sp>
        <p:nvSpPr>
          <p:cNvPr id="18" name="TextBox 17">
            <a:extLst>
              <a:ext uri="{FF2B5EF4-FFF2-40B4-BE49-F238E27FC236}">
                <a16:creationId xmlns:a16="http://schemas.microsoft.com/office/drawing/2014/main" id="{D51F13D0-52C8-FD38-56C4-382C3921F1F7}"/>
              </a:ext>
            </a:extLst>
          </p:cNvPr>
          <p:cNvSpPr txBox="1"/>
          <p:nvPr/>
        </p:nvSpPr>
        <p:spPr>
          <a:xfrm>
            <a:off x="338518" y="5704211"/>
            <a:ext cx="6104708" cy="369332"/>
          </a:xfrm>
          <a:prstGeom prst="rect">
            <a:avLst/>
          </a:prstGeom>
          <a:noFill/>
        </p:spPr>
        <p:txBody>
          <a:bodyPr wrap="square">
            <a:spAutoFit/>
          </a:bodyPr>
          <a:lstStyle/>
          <a:p>
            <a:r>
              <a:rPr lang="en-CO" dirty="0">
                <a:hlinkClick r:id="rId5"/>
              </a:rPr>
              <a:t>https://www.w3schools.com/python/</a:t>
            </a:r>
            <a:r>
              <a:rPr lang="en-CO" dirty="0"/>
              <a:t> </a:t>
            </a:r>
          </a:p>
        </p:txBody>
      </p:sp>
      <p:sp>
        <p:nvSpPr>
          <p:cNvPr id="19" name="Content Placeholder 8">
            <a:extLst>
              <a:ext uri="{FF2B5EF4-FFF2-40B4-BE49-F238E27FC236}">
                <a16:creationId xmlns:a16="http://schemas.microsoft.com/office/drawing/2014/main" id="{EBE72FAB-200E-1F57-95A1-E318BB5174DC}"/>
              </a:ext>
            </a:extLst>
          </p:cNvPr>
          <p:cNvSpPr txBox="1">
            <a:spLocks/>
          </p:cNvSpPr>
          <p:nvPr/>
        </p:nvSpPr>
        <p:spPr>
          <a:xfrm>
            <a:off x="342181" y="5429041"/>
            <a:ext cx="5654297" cy="369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O" dirty="0"/>
              <a:t>Para los que quieran ir leyendo en sus tiempos libres</a:t>
            </a:r>
          </a:p>
        </p:txBody>
      </p:sp>
    </p:spTree>
    <p:extLst>
      <p:ext uri="{BB962C8B-B14F-4D97-AF65-F5344CB8AC3E}">
        <p14:creationId xmlns:p14="http://schemas.microsoft.com/office/powerpoint/2010/main" val="32708605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Verificación instalación Python</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482207"/>
            <a:ext cx="10515600" cy="4879264"/>
          </a:xfrm>
        </p:spPr>
        <p:txBody>
          <a:bodyPr>
            <a:normAutofit/>
          </a:bodyPr>
          <a:lstStyle/>
          <a:p>
            <a:pPr marL="0" indent="0">
              <a:buNone/>
            </a:pPr>
            <a:r>
              <a:rPr lang="es-CO" b="1" dirty="0"/>
              <a:t>Opción 1: </a:t>
            </a:r>
            <a:r>
              <a:rPr lang="es-CO" dirty="0"/>
              <a:t>En la lupa de búsqueda de nuestro Windows</a:t>
            </a:r>
          </a:p>
          <a:p>
            <a:pPr marL="0" indent="0">
              <a:buNone/>
            </a:pPr>
            <a:endParaRPr lang="es-CO" dirty="0"/>
          </a:p>
          <a:p>
            <a:pPr marL="0" indent="0">
              <a:buNone/>
            </a:pPr>
            <a:r>
              <a:rPr lang="es-CO" dirty="0"/>
              <a:t>y copiamos </a:t>
            </a:r>
            <a:r>
              <a:rPr lang="es-CO" b="1" i="1" dirty="0"/>
              <a:t>CMD</a:t>
            </a:r>
            <a:r>
              <a:rPr lang="es-CO" i="1" dirty="0"/>
              <a:t> </a:t>
            </a:r>
            <a:r>
              <a:rPr lang="es-CO" dirty="0"/>
              <a:t>para que nos aparezca la siguiente ventana:</a:t>
            </a:r>
          </a:p>
          <a:p>
            <a:pPr marL="0" indent="0">
              <a:buNone/>
            </a:pPr>
            <a:endParaRPr lang="es-CO" dirty="0"/>
          </a:p>
          <a:p>
            <a:pPr marL="0" indent="0">
              <a:buNone/>
            </a:pPr>
            <a:endParaRPr lang="es-CO" b="1" dirty="0"/>
          </a:p>
          <a:p>
            <a:pPr marL="0" indent="0">
              <a:buNone/>
            </a:pPr>
            <a:endParaRPr lang="es-CO" b="1" dirty="0"/>
          </a:p>
          <a:p>
            <a:pPr marL="0" indent="0">
              <a:buNone/>
            </a:pPr>
            <a:r>
              <a:rPr lang="es-CO" dirty="0"/>
              <a:t>Luego escribimos </a:t>
            </a:r>
            <a:r>
              <a:rPr lang="es-CO" i="1" dirty="0"/>
              <a:t>Python </a:t>
            </a:r>
            <a:r>
              <a:rPr lang="es-CO" dirty="0"/>
              <a:t>y presionamos la tecla </a:t>
            </a:r>
            <a:r>
              <a:rPr lang="es-CO" b="1" dirty="0"/>
              <a:t>ENTER </a:t>
            </a:r>
            <a:r>
              <a:rPr lang="es-CO" dirty="0"/>
              <a:t>para que nos salga el siguiente mensaje:</a:t>
            </a:r>
          </a:p>
          <a:p>
            <a:pPr marL="0" indent="0">
              <a:buNone/>
            </a:pPr>
            <a:endParaRPr lang="es-CO" b="1" dirty="0"/>
          </a:p>
          <a:p>
            <a:pPr marL="0" indent="0">
              <a:buNone/>
            </a:pPr>
            <a:endParaRPr lang="es-CO" b="1" dirty="0"/>
          </a:p>
          <a:p>
            <a:pPr marL="0" indent="0">
              <a:buNone/>
            </a:pPr>
            <a:endParaRPr lang="es-CO" b="1" dirty="0"/>
          </a:p>
          <a:p>
            <a:pPr marL="0" indent="0">
              <a:buNone/>
            </a:pPr>
            <a:r>
              <a:rPr lang="es-CO" dirty="0"/>
              <a:t>Para salir de Python, simplemente escribimos el comando </a:t>
            </a:r>
            <a:r>
              <a:rPr lang="es-CO" i="1" dirty="0" err="1"/>
              <a:t>exit</a:t>
            </a:r>
            <a:r>
              <a:rPr lang="es-CO" i="1" dirty="0"/>
              <a:t>():</a:t>
            </a:r>
          </a:p>
          <a:p>
            <a:pPr marL="0" indent="0">
              <a:buNone/>
            </a:pPr>
            <a:r>
              <a:rPr lang="es-CO" b="1" dirty="0"/>
              <a:t>	</a:t>
            </a:r>
            <a:endParaRPr lang="es-CO" dirty="0"/>
          </a:p>
        </p:txBody>
      </p:sp>
      <p:pic>
        <p:nvPicPr>
          <p:cNvPr id="5" name="Picture 4" descr="Graphical user interface, text&#10;&#10;Description automatically generated">
            <a:extLst>
              <a:ext uri="{FF2B5EF4-FFF2-40B4-BE49-F238E27FC236}">
                <a16:creationId xmlns:a16="http://schemas.microsoft.com/office/drawing/2014/main" id="{3BC2E75C-EC7B-EEE6-66D2-EBB7A6AF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849" y="2647535"/>
            <a:ext cx="3762302" cy="1008733"/>
          </a:xfrm>
          <a:prstGeom prst="rect">
            <a:avLst/>
          </a:prstGeom>
        </p:spPr>
      </p:pic>
      <p:pic>
        <p:nvPicPr>
          <p:cNvPr id="7" name="Picture 6">
            <a:extLst>
              <a:ext uri="{FF2B5EF4-FFF2-40B4-BE49-F238E27FC236}">
                <a16:creationId xmlns:a16="http://schemas.microsoft.com/office/drawing/2014/main" id="{8EBA8795-7689-9261-0962-D6F62CF71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014" y="1781219"/>
            <a:ext cx="2487972" cy="427040"/>
          </a:xfrm>
          <a:prstGeom prst="rect">
            <a:avLst/>
          </a:prstGeom>
        </p:spPr>
      </p:pic>
      <p:pic>
        <p:nvPicPr>
          <p:cNvPr id="17" name="Picture 16">
            <a:extLst>
              <a:ext uri="{FF2B5EF4-FFF2-40B4-BE49-F238E27FC236}">
                <a16:creationId xmlns:a16="http://schemas.microsoft.com/office/drawing/2014/main" id="{72EBF1C2-B0D4-650D-59F5-F8D0F8CD25C4}"/>
              </a:ext>
            </a:extLst>
          </p:cNvPr>
          <p:cNvPicPr>
            <a:picLocks noChangeAspect="1"/>
          </p:cNvPicPr>
          <p:nvPr/>
        </p:nvPicPr>
        <p:blipFill>
          <a:blip r:embed="rId4"/>
          <a:stretch>
            <a:fillRect/>
          </a:stretch>
        </p:blipFill>
        <p:spPr>
          <a:xfrm>
            <a:off x="3272604" y="4181584"/>
            <a:ext cx="5646789" cy="818046"/>
          </a:xfrm>
          <a:prstGeom prst="rect">
            <a:avLst/>
          </a:prstGeom>
        </p:spPr>
      </p:pic>
      <p:pic>
        <p:nvPicPr>
          <p:cNvPr id="18" name="Picture 17">
            <a:extLst>
              <a:ext uri="{FF2B5EF4-FFF2-40B4-BE49-F238E27FC236}">
                <a16:creationId xmlns:a16="http://schemas.microsoft.com/office/drawing/2014/main" id="{5C2F73F3-1FB5-D48C-7D6A-927209A5EFEB}"/>
              </a:ext>
            </a:extLst>
          </p:cNvPr>
          <p:cNvPicPr>
            <a:picLocks noChangeAspect="1"/>
          </p:cNvPicPr>
          <p:nvPr/>
        </p:nvPicPr>
        <p:blipFill>
          <a:blip r:embed="rId5"/>
          <a:stretch>
            <a:fillRect/>
          </a:stretch>
        </p:blipFill>
        <p:spPr>
          <a:xfrm>
            <a:off x="4022725" y="5615555"/>
            <a:ext cx="4146550" cy="531609"/>
          </a:xfrm>
          <a:prstGeom prst="rect">
            <a:avLst/>
          </a:prstGeom>
        </p:spPr>
      </p:pic>
    </p:spTree>
    <p:extLst>
      <p:ext uri="{BB962C8B-B14F-4D97-AF65-F5344CB8AC3E}">
        <p14:creationId xmlns:p14="http://schemas.microsoft.com/office/powerpoint/2010/main" val="13801334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399601"/>
            <a:ext cx="10515600" cy="2634701"/>
          </a:xfrm>
        </p:spPr>
        <p:txBody>
          <a:bodyPr/>
          <a:lstStyle/>
          <a:p>
            <a:pPr marL="0" indent="0">
              <a:buNone/>
            </a:pPr>
            <a:r>
              <a:rPr lang="es-CO" dirty="0"/>
              <a:t>Si no tenemos la lupa, podemos usar la combinación de teclas          + R, y nos debería aparecer una ventana como la siguiente, donde copiaremos </a:t>
            </a:r>
            <a:r>
              <a:rPr lang="es-CO" i="1" dirty="0"/>
              <a:t>CMD:</a:t>
            </a:r>
          </a:p>
          <a:p>
            <a:pPr marL="0" indent="0">
              <a:buNone/>
            </a:pPr>
            <a:r>
              <a:rPr lang="es-CO" dirty="0"/>
              <a:t> </a:t>
            </a:r>
          </a:p>
          <a:p>
            <a:pPr marL="0" indent="0">
              <a:buNone/>
            </a:pPr>
            <a:endParaRPr lang="es-CO" dirty="0"/>
          </a:p>
          <a:p>
            <a:pPr marL="0" indent="0">
              <a:buNone/>
            </a:pPr>
            <a:endParaRPr lang="es-CO" dirty="0"/>
          </a:p>
          <a:p>
            <a:pPr marL="0" indent="0">
              <a:buNone/>
            </a:pPr>
            <a:endParaRPr lang="es-CO" dirty="0"/>
          </a:p>
          <a:p>
            <a:pPr marL="0" indent="0">
              <a:buNone/>
            </a:pPr>
            <a:r>
              <a:rPr lang="es-CO" dirty="0"/>
              <a:t>Se nos va abrir el CMD, y ya podremos continuar con los pasos que se mostraron anteriormente.</a:t>
            </a:r>
          </a:p>
          <a:p>
            <a:pPr marL="0" indent="0">
              <a:buNone/>
            </a:pPr>
            <a:endParaRPr lang="es-CO" dirty="0"/>
          </a:p>
        </p:txBody>
      </p:sp>
      <p:pic>
        <p:nvPicPr>
          <p:cNvPr id="4" name="Picture 3" descr="Text&#10;&#10;Description automatically generated with low confidence">
            <a:extLst>
              <a:ext uri="{FF2B5EF4-FFF2-40B4-BE49-F238E27FC236}">
                <a16:creationId xmlns:a16="http://schemas.microsoft.com/office/drawing/2014/main" id="{01EE9E0C-F8D9-EAA4-A767-FB53F5B9D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245" y="5994478"/>
            <a:ext cx="3784600" cy="3810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44FBEED4-2535-67AA-142A-2B04AD4EE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3445" y="5311644"/>
            <a:ext cx="5312103" cy="403451"/>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F014C96A-127C-6C36-84A7-84BCA5669C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274" y="1142905"/>
            <a:ext cx="5401122" cy="1280266"/>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CBF3C7C5-A09F-0564-B02B-FA69493E27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02" y="5151420"/>
            <a:ext cx="3073400" cy="723900"/>
          </a:xfrm>
          <a:prstGeom prst="rect">
            <a:avLst/>
          </a:prstGeom>
        </p:spPr>
      </p:pic>
      <p:pic>
        <p:nvPicPr>
          <p:cNvPr id="1030" name="Picture 6" descr="Windows Logo PNG Transparent &amp; SVG Vector - Freebie Supply">
            <a:extLst>
              <a:ext uri="{FF2B5EF4-FFF2-40B4-BE49-F238E27FC236}">
                <a16:creationId xmlns:a16="http://schemas.microsoft.com/office/drawing/2014/main" id="{F00F51A2-D9F5-5536-18B1-2D60F27E81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83245" y="381814"/>
            <a:ext cx="472581" cy="416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5D502C-8BFD-67D1-B60B-FF3303EAFE1D}"/>
              </a:ext>
            </a:extLst>
          </p:cNvPr>
          <p:cNvPicPr>
            <a:picLocks noChangeAspect="1"/>
          </p:cNvPicPr>
          <p:nvPr/>
        </p:nvPicPr>
        <p:blipFill>
          <a:blip r:embed="rId8"/>
          <a:stretch>
            <a:fillRect/>
          </a:stretch>
        </p:blipFill>
        <p:spPr>
          <a:xfrm>
            <a:off x="3193642" y="3657997"/>
            <a:ext cx="6563006" cy="638877"/>
          </a:xfrm>
          <a:prstGeom prst="rect">
            <a:avLst/>
          </a:prstGeom>
        </p:spPr>
      </p:pic>
      <p:grpSp>
        <p:nvGrpSpPr>
          <p:cNvPr id="13" name="Google Shape;5784;p72">
            <a:extLst>
              <a:ext uri="{FF2B5EF4-FFF2-40B4-BE49-F238E27FC236}">
                <a16:creationId xmlns:a16="http://schemas.microsoft.com/office/drawing/2014/main" id="{86FC6737-0E20-13F6-8E4F-ED1B5A649AA4}"/>
              </a:ext>
            </a:extLst>
          </p:cNvPr>
          <p:cNvGrpSpPr/>
          <p:nvPr/>
        </p:nvGrpSpPr>
        <p:grpSpPr>
          <a:xfrm>
            <a:off x="838200" y="3052089"/>
            <a:ext cx="398004" cy="447033"/>
            <a:chOff x="6264300" y="3809300"/>
            <a:chExt cx="423950" cy="476175"/>
          </a:xfrm>
          <a:solidFill>
            <a:srgbClr val="C0CE4D"/>
          </a:solidFill>
        </p:grpSpPr>
        <p:sp>
          <p:nvSpPr>
            <p:cNvPr id="14" name="Google Shape;5785;p72">
              <a:extLst>
                <a:ext uri="{FF2B5EF4-FFF2-40B4-BE49-F238E27FC236}">
                  <a16:creationId xmlns:a16="http://schemas.microsoft.com/office/drawing/2014/main" id="{6276E67E-A5A4-D2BE-D7DF-4D51A87A09B5}"/>
                </a:ext>
              </a:extLst>
            </p:cNvPr>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tx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5" name="Google Shape;5786;p72">
              <a:extLst>
                <a:ext uri="{FF2B5EF4-FFF2-40B4-BE49-F238E27FC236}">
                  <a16:creationId xmlns:a16="http://schemas.microsoft.com/office/drawing/2014/main" id="{AD8D1261-D9D3-EFB5-C6DF-9C8434808A87}"/>
                </a:ext>
              </a:extLst>
            </p:cNvPr>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tx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6" name="Google Shape;5787;p72">
              <a:extLst>
                <a:ext uri="{FF2B5EF4-FFF2-40B4-BE49-F238E27FC236}">
                  <a16:creationId xmlns:a16="http://schemas.microsoft.com/office/drawing/2014/main" id="{99BA0AC5-661B-D768-13D4-1D60EC46EE65}"/>
                </a:ext>
              </a:extLst>
            </p:cNvPr>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FF0000"/>
            </a:solidFill>
            <a:ln>
              <a:noFill/>
            </a:ln>
          </p:spPr>
          <p:txBody>
            <a:bodyPr spcFirstLastPara="1" wrap="square" lIns="121900" tIns="121900" rIns="121900" bIns="121900" anchor="ctr" anchorCtr="0">
              <a:noAutofit/>
            </a:bodyPr>
            <a:lstStyle/>
            <a:p>
              <a:endParaRPr sz="2400" dirty="0">
                <a:solidFill>
                  <a:srgbClr val="435D74"/>
                </a:solidFill>
              </a:endParaRPr>
            </a:p>
          </p:txBody>
        </p:sp>
      </p:grpSp>
      <p:sp>
        <p:nvSpPr>
          <p:cNvPr id="19" name="Marcador de contenido 2">
            <a:extLst>
              <a:ext uri="{FF2B5EF4-FFF2-40B4-BE49-F238E27FC236}">
                <a16:creationId xmlns:a16="http://schemas.microsoft.com/office/drawing/2014/main" id="{64D135DC-610A-DE06-95A2-26501A4A203A}"/>
              </a:ext>
            </a:extLst>
          </p:cNvPr>
          <p:cNvSpPr txBox="1">
            <a:spLocks/>
          </p:cNvSpPr>
          <p:nvPr/>
        </p:nvSpPr>
        <p:spPr>
          <a:xfrm>
            <a:off x="1305535" y="3052089"/>
            <a:ext cx="10022245" cy="2119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dirty="0"/>
              <a:t>Algunas veces nos podemos encontrar con un mensaje de error como el siguiente: </a:t>
            </a:r>
            <a:r>
              <a:rPr lang="es-CO" i="1" dirty="0">
                <a:solidFill>
                  <a:srgbClr val="FF0000"/>
                </a:solidFill>
              </a:rPr>
              <a:t>’</a:t>
            </a:r>
            <a:r>
              <a:rPr lang="es-CO" i="1" dirty="0" err="1">
                <a:solidFill>
                  <a:srgbClr val="FF0000"/>
                </a:solidFill>
              </a:rPr>
              <a:t>python</a:t>
            </a:r>
            <a:r>
              <a:rPr lang="es-CO" i="1" dirty="0">
                <a:solidFill>
                  <a:srgbClr val="FF0000"/>
                </a:solidFill>
              </a:rPr>
              <a:t>’ no se reconoce como un comando interno o externo, programa o archivo por lotes ejecutable.</a:t>
            </a:r>
          </a:p>
          <a:p>
            <a:pPr marL="0" indent="0">
              <a:buNone/>
            </a:pPr>
            <a:endParaRPr lang="es-CO" i="1" dirty="0">
              <a:solidFill>
                <a:srgbClr val="FF0000"/>
              </a:solidFill>
            </a:endParaRPr>
          </a:p>
          <a:p>
            <a:pPr marL="0" indent="0">
              <a:buNone/>
            </a:pPr>
            <a:endParaRPr lang="es-CO" dirty="0">
              <a:solidFill>
                <a:srgbClr val="FF0000"/>
              </a:solidFill>
            </a:endParaRPr>
          </a:p>
          <a:p>
            <a:pPr marL="0" indent="0">
              <a:buNone/>
            </a:pPr>
            <a:r>
              <a:rPr lang="es-CO" dirty="0"/>
              <a:t>Para solucionar este error, debemos copiar en la lupa de nuestro ordenador la palabra: </a:t>
            </a:r>
            <a:r>
              <a:rPr lang="es-CO" i="1" dirty="0"/>
              <a:t>variables de entorno de esta cuenta </a:t>
            </a:r>
            <a:r>
              <a:rPr lang="es-CO" dirty="0"/>
              <a:t>y seguimos los siguientes pasos:</a:t>
            </a:r>
          </a:p>
        </p:txBody>
      </p:sp>
      <p:cxnSp>
        <p:nvCxnSpPr>
          <p:cNvPr id="12" name="Straight Arrow Connector 11">
            <a:extLst>
              <a:ext uri="{FF2B5EF4-FFF2-40B4-BE49-F238E27FC236}">
                <a16:creationId xmlns:a16="http://schemas.microsoft.com/office/drawing/2014/main" id="{1F95C430-294B-0FCA-48C8-C775DCB26A5D}"/>
              </a:ext>
            </a:extLst>
          </p:cNvPr>
          <p:cNvCxnSpPr>
            <a:cxnSpLocks/>
            <a:stCxn id="7" idx="3"/>
            <a:endCxn id="5" idx="1"/>
          </p:cNvCxnSpPr>
          <p:nvPr/>
        </p:nvCxnSpPr>
        <p:spPr>
          <a:xfrm>
            <a:off x="3475102" y="5513370"/>
            <a:ext cx="2783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71C09DC2-8EF3-ED10-F59F-D7ECB1326E4E}"/>
              </a:ext>
            </a:extLst>
          </p:cNvPr>
          <p:cNvCxnSpPr>
            <a:cxnSpLocks/>
            <a:stCxn id="5" idx="2"/>
            <a:endCxn id="4" idx="1"/>
          </p:cNvCxnSpPr>
          <p:nvPr/>
        </p:nvCxnSpPr>
        <p:spPr>
          <a:xfrm rot="16200000" flipH="1">
            <a:off x="6761430" y="5363162"/>
            <a:ext cx="469883" cy="117374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Marcador de contenido 2">
            <a:extLst>
              <a:ext uri="{FF2B5EF4-FFF2-40B4-BE49-F238E27FC236}">
                <a16:creationId xmlns:a16="http://schemas.microsoft.com/office/drawing/2014/main" id="{F259E568-0E35-6935-0612-AA8F41635CE3}"/>
              </a:ext>
            </a:extLst>
          </p:cNvPr>
          <p:cNvSpPr txBox="1">
            <a:spLocks/>
          </p:cNvSpPr>
          <p:nvPr/>
        </p:nvSpPr>
        <p:spPr>
          <a:xfrm>
            <a:off x="8995879" y="5446693"/>
            <a:ext cx="3047052" cy="37715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err="1"/>
              <a:t>Click</a:t>
            </a:r>
            <a:r>
              <a:rPr lang="es-CO" dirty="0"/>
              <a:t> en </a:t>
            </a:r>
            <a:r>
              <a:rPr lang="es-CO" b="1" dirty="0" err="1"/>
              <a:t>Path</a:t>
            </a:r>
            <a:r>
              <a:rPr lang="es-CO" b="1" dirty="0"/>
              <a:t> </a:t>
            </a:r>
            <a:r>
              <a:rPr lang="es-CO" dirty="0"/>
              <a:t>y luego en </a:t>
            </a:r>
            <a:r>
              <a:rPr lang="es-CO" b="1" dirty="0" err="1"/>
              <a:t>Edit</a:t>
            </a:r>
            <a:endParaRPr lang="es-CO" dirty="0"/>
          </a:p>
        </p:txBody>
      </p:sp>
      <p:sp>
        <p:nvSpPr>
          <p:cNvPr id="33" name="Marcador de contenido 2">
            <a:extLst>
              <a:ext uri="{FF2B5EF4-FFF2-40B4-BE49-F238E27FC236}">
                <a16:creationId xmlns:a16="http://schemas.microsoft.com/office/drawing/2014/main" id="{719B0847-9761-0C68-3FF6-9D1926432EB1}"/>
              </a:ext>
            </a:extLst>
          </p:cNvPr>
          <p:cNvSpPr txBox="1">
            <a:spLocks/>
          </p:cNvSpPr>
          <p:nvPr/>
        </p:nvSpPr>
        <p:spPr>
          <a:xfrm>
            <a:off x="1330985" y="5979509"/>
            <a:ext cx="5193589" cy="63919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Buscamos la </a:t>
            </a:r>
            <a:r>
              <a:rPr lang="es-CO" b="1" dirty="0"/>
              <a:t>ruta</a:t>
            </a:r>
            <a:r>
              <a:rPr lang="es-CO" dirty="0"/>
              <a:t> donde quedo instalado </a:t>
            </a:r>
            <a:r>
              <a:rPr lang="es-CO" b="1" dirty="0"/>
              <a:t>Python</a:t>
            </a:r>
            <a:r>
              <a:rPr lang="es-CO" dirty="0"/>
              <a:t> en nuestro computador, y la añadimos en nuestros </a:t>
            </a:r>
            <a:r>
              <a:rPr lang="es-CO" b="1" dirty="0" err="1"/>
              <a:t>path</a:t>
            </a:r>
            <a:endParaRPr lang="es-CO" b="1" dirty="0"/>
          </a:p>
        </p:txBody>
      </p:sp>
    </p:spTree>
    <p:extLst>
      <p:ext uri="{BB962C8B-B14F-4D97-AF65-F5344CB8AC3E}">
        <p14:creationId xmlns:p14="http://schemas.microsoft.com/office/powerpoint/2010/main" val="32379453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PIP</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198" y="1390738"/>
            <a:ext cx="8573729" cy="711313"/>
          </a:xfrm>
        </p:spPr>
        <p:txBody>
          <a:bodyPr/>
          <a:lstStyle/>
          <a:p>
            <a:pPr marL="0" indent="0">
              <a:buNone/>
            </a:pPr>
            <a:r>
              <a:rPr lang="es-CO" dirty="0"/>
              <a:t>PIP es un sistema de gestión de paquetes utilizado para instalar y administrar paquetes de software escritos en Python.</a:t>
            </a:r>
          </a:p>
        </p:txBody>
      </p:sp>
      <p:pic>
        <p:nvPicPr>
          <p:cNvPr id="2050" name="Picture 2" descr="Cómo instalar un módulo Python con PIP - Todo sobre tecnologia">
            <a:extLst>
              <a:ext uri="{FF2B5EF4-FFF2-40B4-BE49-F238E27FC236}">
                <a16:creationId xmlns:a16="http://schemas.microsoft.com/office/drawing/2014/main" id="{B4CE2E1C-0E58-6B4A-DB43-67DF98E5F43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997" r="21990"/>
          <a:stretch/>
        </p:blipFill>
        <p:spPr bwMode="auto">
          <a:xfrm>
            <a:off x="9180450" y="622388"/>
            <a:ext cx="1917290" cy="153670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2763F7C3-5CE2-D244-059A-284B38812401}"/>
              </a:ext>
            </a:extLst>
          </p:cNvPr>
          <p:cNvSpPr txBox="1">
            <a:spLocks/>
          </p:cNvSpPr>
          <p:nvPr/>
        </p:nvSpPr>
        <p:spPr>
          <a:xfrm>
            <a:off x="838198" y="2078305"/>
            <a:ext cx="8573729" cy="51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Podemos pensar a Python, como el chasis de un carro:</a:t>
            </a:r>
          </a:p>
          <a:p>
            <a:pPr marL="0" indent="0">
              <a:buFont typeface="Arial" panose="020B0604020202020204" pitchFamily="34" charset="0"/>
              <a:buNone/>
            </a:pPr>
            <a:endParaRPr lang="es-CO" dirty="0"/>
          </a:p>
        </p:txBody>
      </p:sp>
      <p:pic>
        <p:nvPicPr>
          <p:cNvPr id="2052" name="Picture 4" descr="Qué es el chasis o bastidor de un vehículo?">
            <a:extLst>
              <a:ext uri="{FF2B5EF4-FFF2-40B4-BE49-F238E27FC236}">
                <a16:creationId xmlns:a16="http://schemas.microsoft.com/office/drawing/2014/main" id="{A11C4623-52E6-D02E-ADE1-04F7871BB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53" y="2521934"/>
            <a:ext cx="4094735" cy="242650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3FCEE28C-475F-F813-1B5F-101049E532C8}"/>
              </a:ext>
            </a:extLst>
          </p:cNvPr>
          <p:cNvSpPr txBox="1">
            <a:spLocks/>
          </p:cNvSpPr>
          <p:nvPr/>
        </p:nvSpPr>
        <p:spPr>
          <a:xfrm>
            <a:off x="838198" y="5113285"/>
            <a:ext cx="10606550" cy="1278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Y podemos ver a PIP como la tienda que nos permite comprar llantas, ventanas, motor, etc. Para armar un carro y que este funcionando.</a:t>
            </a:r>
          </a:p>
          <a:p>
            <a:pPr marL="0" indent="0">
              <a:buFont typeface="Arial" panose="020B0604020202020204" pitchFamily="34" charset="0"/>
              <a:buNone/>
            </a:pPr>
            <a:r>
              <a:rPr lang="es-CO" sz="1300" b="1" i="1" dirty="0"/>
              <a:t>NOTA: </a:t>
            </a:r>
            <a:r>
              <a:rPr lang="es-CO" sz="1300" dirty="0"/>
              <a:t>Para validar que tengamos correctamente configurado </a:t>
            </a:r>
            <a:r>
              <a:rPr lang="es-CO" sz="1300" dirty="0" err="1"/>
              <a:t>pip</a:t>
            </a:r>
            <a:r>
              <a:rPr lang="es-CO" sz="1300" dirty="0"/>
              <a:t>, que se debió instalar automáticamente cuando instalamos Python, hacemos el mismo procedimiento que hicimos para verificar que Python nos funciona desde el CMD, pero en lugar de copiar Python, copiamos </a:t>
            </a:r>
            <a:r>
              <a:rPr lang="es-CO" sz="1300" dirty="0" err="1"/>
              <a:t>pip</a:t>
            </a:r>
            <a:r>
              <a:rPr lang="es-CO" sz="1300" dirty="0"/>
              <a:t> y damos </a:t>
            </a:r>
            <a:r>
              <a:rPr lang="es-CO" sz="1300" dirty="0" err="1"/>
              <a:t>enter</a:t>
            </a:r>
            <a:r>
              <a:rPr lang="es-CO" sz="1300" dirty="0"/>
              <a:t>, y nos debería de mostrar un mensaje diferente al de error.</a:t>
            </a:r>
            <a:endParaRPr lang="es-CO" sz="1300" b="1" i="1" dirty="0"/>
          </a:p>
          <a:p>
            <a:pPr marL="0" indent="0">
              <a:buFont typeface="Arial" panose="020B0604020202020204" pitchFamily="34" charset="0"/>
              <a:buNone/>
            </a:pPr>
            <a:endParaRPr lang="es-CO" dirty="0"/>
          </a:p>
        </p:txBody>
      </p:sp>
      <p:pic>
        <p:nvPicPr>
          <p:cNvPr id="2054" name="Picture 6" descr="Qué es un chasis? Cuáleson son los tipos de chasis automotriz que hay y las  partes de un chasis?">
            <a:extLst>
              <a:ext uri="{FF2B5EF4-FFF2-40B4-BE49-F238E27FC236}">
                <a16:creationId xmlns:a16="http://schemas.microsoft.com/office/drawing/2014/main" id="{8ED4D23A-866E-FB3E-F6DC-94ABE3B89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773" y="2492341"/>
            <a:ext cx="3547300" cy="24831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otebooks">
            <a:extLst>
              <a:ext uri="{FF2B5EF4-FFF2-40B4-BE49-F238E27FC236}">
                <a16:creationId xmlns:a16="http://schemas.microsoft.com/office/drawing/2014/main" id="{0E94F1FD-5CF9-9824-6437-579410448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3727" y="3216273"/>
            <a:ext cx="1790407" cy="103782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C876234-5AC3-5F10-7A0D-41F3F1E34562}"/>
              </a:ext>
            </a:extLst>
          </p:cNvPr>
          <p:cNvCxnSpPr>
            <a:stCxn id="2052" idx="3"/>
            <a:endCxn id="2056" idx="1"/>
          </p:cNvCxnSpPr>
          <p:nvPr/>
        </p:nvCxnSpPr>
        <p:spPr>
          <a:xfrm flipV="1">
            <a:off x="5041088" y="3735188"/>
            <a:ext cx="66263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0EEFB8-78BD-1683-4101-F575CFF30D27}"/>
              </a:ext>
            </a:extLst>
          </p:cNvPr>
          <p:cNvCxnSpPr>
            <a:cxnSpLocks/>
            <a:stCxn id="2056" idx="3"/>
            <a:endCxn id="2054" idx="1"/>
          </p:cNvCxnSpPr>
          <p:nvPr/>
        </p:nvCxnSpPr>
        <p:spPr>
          <a:xfrm flipV="1">
            <a:off x="7494134" y="3733896"/>
            <a:ext cx="662639" cy="12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628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IDE y editores de texto</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10515600" cy="1121970"/>
          </a:xfrm>
        </p:spPr>
        <p:txBody>
          <a:bodyPr/>
          <a:lstStyle/>
          <a:p>
            <a:pPr marL="0" indent="0">
              <a:buNone/>
            </a:pPr>
            <a:r>
              <a:rPr lang="es-CO" dirty="0"/>
              <a:t>Un IDE es un entorno de desarrollo que nos permite escribir código de cualquier lenguaje de programación.</a:t>
            </a:r>
          </a:p>
          <a:p>
            <a:pPr marL="0" indent="0">
              <a:buNone/>
            </a:pPr>
            <a:r>
              <a:rPr lang="es-CO" dirty="0"/>
              <a:t>Para Python, existen varios </a:t>
            </a:r>
            <a:r>
              <a:rPr lang="es-CO" dirty="0" err="1"/>
              <a:t>IDEs</a:t>
            </a:r>
            <a:r>
              <a:rPr lang="es-CO" dirty="0"/>
              <a:t>, que entre los más comunes son los siguientes:</a:t>
            </a:r>
          </a:p>
          <a:p>
            <a:pPr marL="0" indent="0">
              <a:buNone/>
            </a:pPr>
            <a:endParaRPr lang="es-CO" dirty="0"/>
          </a:p>
        </p:txBody>
      </p:sp>
      <p:pic>
        <p:nvPicPr>
          <p:cNvPr id="3074" name="Picture 2" descr="Conéctate a tu base de datos desde Visual Studio Code - return(GiS);">
            <a:extLst>
              <a:ext uri="{FF2B5EF4-FFF2-40B4-BE49-F238E27FC236}">
                <a16:creationId xmlns:a16="http://schemas.microsoft.com/office/drawing/2014/main" id="{B13A3A2A-9362-0CF8-FD3D-C0703AAD7C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924991"/>
            <a:ext cx="1008017" cy="10080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yder IDE (desarrollo) - Wiki De Deepin En Español">
            <a:extLst>
              <a:ext uri="{FF2B5EF4-FFF2-40B4-BE49-F238E27FC236}">
                <a16:creationId xmlns:a16="http://schemas.microsoft.com/office/drawing/2014/main" id="{744234C0-A808-F0D9-DD9E-2864784E4AA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52" r="21430"/>
          <a:stretch/>
        </p:blipFill>
        <p:spPr bwMode="auto">
          <a:xfrm>
            <a:off x="791935" y="4490662"/>
            <a:ext cx="1100546" cy="13486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52C1B65-BAAE-72CE-4F3A-9C0C14920D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6680" y="2947596"/>
            <a:ext cx="1076102" cy="10761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tepad++ - Wikipedia, la enciclopedia libre">
            <a:extLst>
              <a:ext uri="{FF2B5EF4-FFF2-40B4-BE49-F238E27FC236}">
                <a16:creationId xmlns:a16="http://schemas.microsoft.com/office/drawing/2014/main" id="{BB55302E-3164-2528-BBDE-674FB2AE7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7418" y="4604025"/>
            <a:ext cx="1554625" cy="11219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otepad - EcuRed">
            <a:extLst>
              <a:ext uri="{FF2B5EF4-FFF2-40B4-BE49-F238E27FC236}">
                <a16:creationId xmlns:a16="http://schemas.microsoft.com/office/drawing/2014/main" id="{08CDDACD-A4F3-EF95-254E-E9DAC9B16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3245" y="2897092"/>
            <a:ext cx="1172755" cy="117275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royecto Jupyter - Wikipedia, la enciclopedia libre">
            <a:extLst>
              <a:ext uri="{FF2B5EF4-FFF2-40B4-BE49-F238E27FC236}">
                <a16:creationId xmlns:a16="http://schemas.microsoft.com/office/drawing/2014/main" id="{53444D50-7E77-BC95-BEAC-A98C4BFFE2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2442" y="4559813"/>
            <a:ext cx="1074359" cy="124529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omo tener una Consola Javascript en Sublime Text 3 - blogdeenrique.com">
            <a:extLst>
              <a:ext uri="{FF2B5EF4-FFF2-40B4-BE49-F238E27FC236}">
                <a16:creationId xmlns:a16="http://schemas.microsoft.com/office/drawing/2014/main" id="{FAF00087-F244-9217-8462-4EFCE03D132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6463" y="2947596"/>
            <a:ext cx="1172755" cy="117275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rackets (text editor) - Wikipedia">
            <a:extLst>
              <a:ext uri="{FF2B5EF4-FFF2-40B4-BE49-F238E27FC236}">
                <a16:creationId xmlns:a16="http://schemas.microsoft.com/office/drawing/2014/main" id="{7855FCB0-9450-1C02-A5BA-3DA8ED2BCA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6463" y="4539266"/>
            <a:ext cx="1249160" cy="124916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tom Editor Código - EcuRed">
            <a:extLst>
              <a:ext uri="{FF2B5EF4-FFF2-40B4-BE49-F238E27FC236}">
                <a16:creationId xmlns:a16="http://schemas.microsoft.com/office/drawing/2014/main" id="{EC861229-5756-F4B8-AC4E-E2A93962DD1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76474" y="2964629"/>
            <a:ext cx="3209142" cy="1123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Colaboratory Colab - Guía Completa Español - Marketing Branding">
            <a:extLst>
              <a:ext uri="{FF2B5EF4-FFF2-40B4-BE49-F238E27FC236}">
                <a16:creationId xmlns:a16="http://schemas.microsoft.com/office/drawing/2014/main" id="{35844DEA-FB7F-2B67-1A33-BCAB6D30EF1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5893" b="18899"/>
          <a:stretch/>
        </p:blipFill>
        <p:spPr bwMode="auto">
          <a:xfrm>
            <a:off x="8816339" y="4476834"/>
            <a:ext cx="2873482" cy="1249161"/>
          </a:xfrm>
          <a:prstGeom prst="rect">
            <a:avLst/>
          </a:prstGeom>
          <a:noFill/>
          <a:ln w="762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1667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a:t>Ingeniería de Software</a:t>
            </a:r>
            <a:endParaRPr lang="es-CO" dirty="0"/>
          </a:p>
        </p:txBody>
      </p:sp>
      <p:pic>
        <p:nvPicPr>
          <p:cNvPr id="1026" name="Picture 2">
            <a:extLst>
              <a:ext uri="{FF2B5EF4-FFF2-40B4-BE49-F238E27FC236}">
                <a16:creationId xmlns:a16="http://schemas.microsoft.com/office/drawing/2014/main" id="{1D284FF7-0315-CA3B-337E-47B8C8323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11" y="2873830"/>
            <a:ext cx="9143577" cy="230872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FB693B3F-B48D-E248-AFC2-7072522ADE93}"/>
              </a:ext>
            </a:extLst>
          </p:cNvPr>
          <p:cNvSpPr>
            <a:spLocks noGrp="1"/>
          </p:cNvSpPr>
          <p:nvPr>
            <p:ph idx="1"/>
          </p:nvPr>
        </p:nvSpPr>
        <p:spPr>
          <a:xfrm>
            <a:off x="838200" y="1690688"/>
            <a:ext cx="10515600" cy="742087"/>
          </a:xfrm>
        </p:spPr>
        <p:txBody>
          <a:bodyPr/>
          <a:lstStyle/>
          <a:p>
            <a:pPr marL="0" indent="0">
              <a:buNone/>
            </a:pPr>
            <a:r>
              <a:rPr lang="es-CO" dirty="0"/>
              <a:t>La ingeniería de software es el proceso en el cual diseñamos, desarrollamos, probamos y desplegamos una aplicación.</a:t>
            </a:r>
          </a:p>
        </p:txBody>
      </p:sp>
    </p:spTree>
    <p:extLst>
      <p:ext uri="{BB962C8B-B14F-4D97-AF65-F5344CB8AC3E}">
        <p14:creationId xmlns:p14="http://schemas.microsoft.com/office/powerpoint/2010/main" val="206798918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Instalación de Visual Studio </a:t>
            </a:r>
            <a:r>
              <a:rPr lang="es-CO" dirty="0" err="1"/>
              <a:t>Code</a:t>
            </a:r>
            <a:endParaRPr lang="es-CO" dirty="0"/>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752112"/>
          </a:xfrm>
        </p:spPr>
        <p:txBody>
          <a:bodyPr/>
          <a:lstStyle/>
          <a:p>
            <a:pPr marL="0" indent="0">
              <a:buNone/>
            </a:pPr>
            <a:r>
              <a:rPr lang="en-CO" dirty="0"/>
              <a:t>La instalación de Visual Studio Code es bastante sencilla, basta con ir al sitio web oficial de Microsoft para descargarlo en la siguiente url: </a:t>
            </a:r>
            <a:r>
              <a:rPr lang="en-US" dirty="0">
                <a:hlinkClick r:id="rId3"/>
              </a:rPr>
              <a:t>https://code.visualstudio.com/</a:t>
            </a:r>
            <a:r>
              <a:rPr lang="en-US" dirty="0"/>
              <a:t> </a:t>
            </a:r>
          </a:p>
          <a:p>
            <a:pPr marL="0" indent="0">
              <a:buNone/>
            </a:pPr>
            <a:endParaRPr lang="en-US" dirty="0"/>
          </a:p>
        </p:txBody>
      </p:sp>
      <p:pic>
        <p:nvPicPr>
          <p:cNvPr id="3" name="Picture 2">
            <a:extLst>
              <a:ext uri="{FF2B5EF4-FFF2-40B4-BE49-F238E27FC236}">
                <a16:creationId xmlns:a16="http://schemas.microsoft.com/office/drawing/2014/main" id="{B2080C86-B74F-8A4F-0876-5583A1F6E167}"/>
              </a:ext>
            </a:extLst>
          </p:cNvPr>
          <p:cNvPicPr>
            <a:picLocks noChangeAspect="1"/>
          </p:cNvPicPr>
          <p:nvPr/>
        </p:nvPicPr>
        <p:blipFill rotWithShape="1">
          <a:blip r:embed="rId4"/>
          <a:srcRect l="32613"/>
          <a:stretch/>
        </p:blipFill>
        <p:spPr>
          <a:xfrm>
            <a:off x="931817" y="2521544"/>
            <a:ext cx="2938839" cy="2568216"/>
          </a:xfrm>
          <a:prstGeom prst="rect">
            <a:avLst/>
          </a:prstGeom>
        </p:spPr>
      </p:pic>
      <p:sp>
        <p:nvSpPr>
          <p:cNvPr id="5" name="Content Placeholder 8">
            <a:extLst>
              <a:ext uri="{FF2B5EF4-FFF2-40B4-BE49-F238E27FC236}">
                <a16:creationId xmlns:a16="http://schemas.microsoft.com/office/drawing/2014/main" id="{33900881-E4A0-B6BF-736B-C5CB09D450AF}"/>
              </a:ext>
            </a:extLst>
          </p:cNvPr>
          <p:cNvSpPr txBox="1">
            <a:spLocks/>
          </p:cNvSpPr>
          <p:nvPr/>
        </p:nvSpPr>
        <p:spPr>
          <a:xfrm>
            <a:off x="4062548" y="2528075"/>
            <a:ext cx="7291252" cy="1225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Una vez demos click en el botón azul de descargar, vamos a obtener un archivo </a:t>
            </a:r>
            <a:r>
              <a:rPr lang="en-CO" b="1" dirty="0"/>
              <a:t>.exe </a:t>
            </a:r>
            <a:r>
              <a:rPr lang="en-CO" dirty="0"/>
              <a:t>en caso de estar en Windows, un </a:t>
            </a:r>
            <a:r>
              <a:rPr lang="en-CO" b="1" dirty="0"/>
              <a:t>.zip </a:t>
            </a:r>
            <a:r>
              <a:rPr lang="en-CO" dirty="0"/>
              <a:t>en caso de estar en Mac y un </a:t>
            </a:r>
            <a:r>
              <a:rPr lang="en-CO" b="1" dirty="0"/>
              <a:t>.deb </a:t>
            </a:r>
            <a:r>
              <a:rPr lang="en-CO" dirty="0"/>
              <a:t>en caso de estar en una distribución debian de Linux.</a:t>
            </a:r>
          </a:p>
        </p:txBody>
      </p:sp>
      <p:pic>
        <p:nvPicPr>
          <p:cNvPr id="2050" name="Picture 2" descr="Descargar e instalar visual studio code en windows 10 - YouTube">
            <a:extLst>
              <a:ext uri="{FF2B5EF4-FFF2-40B4-BE49-F238E27FC236}">
                <a16:creationId xmlns:a16="http://schemas.microsoft.com/office/drawing/2014/main" id="{1010FA38-60B0-E120-F8FF-97E9F2518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36" t="4155" r="15867" b="5381"/>
          <a:stretch/>
        </p:blipFill>
        <p:spPr bwMode="auto">
          <a:xfrm>
            <a:off x="8234261" y="3424712"/>
            <a:ext cx="3870654" cy="306328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8">
            <a:extLst>
              <a:ext uri="{FF2B5EF4-FFF2-40B4-BE49-F238E27FC236}">
                <a16:creationId xmlns:a16="http://schemas.microsoft.com/office/drawing/2014/main" id="{54EFB722-7A91-4378-EC59-70E1EDE1480F}"/>
              </a:ext>
            </a:extLst>
          </p:cNvPr>
          <p:cNvSpPr txBox="1">
            <a:spLocks/>
          </p:cNvSpPr>
          <p:nvPr/>
        </p:nvSpPr>
        <p:spPr>
          <a:xfrm>
            <a:off x="4062548" y="3709853"/>
            <a:ext cx="4258798" cy="1454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O" dirty="0"/>
              <a:t>Para instalar VSCode, solo necesitamos hacer doble en el archivo que acabamos de descargar y dar </a:t>
            </a:r>
            <a:r>
              <a:rPr lang="en-CO" i="1" dirty="0"/>
              <a:t>siguiente </a:t>
            </a:r>
            <a:r>
              <a:rPr lang="en-CO" dirty="0"/>
              <a:t>en todas las preguntas que haga el instalador.</a:t>
            </a:r>
            <a:endParaRPr lang="en-US" dirty="0"/>
          </a:p>
        </p:txBody>
      </p:sp>
      <p:sp>
        <p:nvSpPr>
          <p:cNvPr id="11" name="Content Placeholder 8">
            <a:extLst>
              <a:ext uri="{FF2B5EF4-FFF2-40B4-BE49-F238E27FC236}">
                <a16:creationId xmlns:a16="http://schemas.microsoft.com/office/drawing/2014/main" id="{A32695CA-78F1-5043-3769-0BC768AD55E6}"/>
              </a:ext>
            </a:extLst>
          </p:cNvPr>
          <p:cNvSpPr txBox="1">
            <a:spLocks/>
          </p:cNvSpPr>
          <p:nvPr/>
        </p:nvSpPr>
        <p:spPr>
          <a:xfrm>
            <a:off x="838200" y="5509352"/>
            <a:ext cx="6642463" cy="978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O" sz="1600" b="1" i="1" dirty="0"/>
              <a:t>NOTA: </a:t>
            </a:r>
            <a:r>
              <a:rPr lang="en-CO" sz="1600" i="1" dirty="0"/>
              <a:t>Recomiendo seleccionar las opciones que se muestran en la siguiente imagen</a:t>
            </a:r>
            <a:endParaRPr lang="en-US" sz="1600" b="1" i="1" dirty="0"/>
          </a:p>
        </p:txBody>
      </p:sp>
      <p:cxnSp>
        <p:nvCxnSpPr>
          <p:cNvPr id="7" name="Straight Arrow Connector 6">
            <a:extLst>
              <a:ext uri="{FF2B5EF4-FFF2-40B4-BE49-F238E27FC236}">
                <a16:creationId xmlns:a16="http://schemas.microsoft.com/office/drawing/2014/main" id="{15D04892-9112-FD6F-A013-722921F92330}"/>
              </a:ext>
            </a:extLst>
          </p:cNvPr>
          <p:cNvCxnSpPr>
            <a:endCxn id="2050" idx="1"/>
          </p:cNvCxnSpPr>
          <p:nvPr/>
        </p:nvCxnSpPr>
        <p:spPr>
          <a:xfrm flipV="1">
            <a:off x="7088777" y="4956353"/>
            <a:ext cx="1145484" cy="717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3BF46E7-7132-9068-872A-92723D2A56D6}"/>
              </a:ext>
            </a:extLst>
          </p:cNvPr>
          <p:cNvPicPr>
            <a:picLocks noChangeAspect="1"/>
          </p:cNvPicPr>
          <p:nvPr/>
        </p:nvPicPr>
        <p:blipFill>
          <a:blip r:embed="rId6"/>
          <a:stretch>
            <a:fillRect/>
          </a:stretch>
        </p:blipFill>
        <p:spPr>
          <a:xfrm>
            <a:off x="8687595" y="5470731"/>
            <a:ext cx="120163" cy="110920"/>
          </a:xfrm>
          <a:prstGeom prst="rect">
            <a:avLst/>
          </a:prstGeom>
        </p:spPr>
      </p:pic>
      <p:pic>
        <p:nvPicPr>
          <p:cNvPr id="14" name="Picture 13">
            <a:extLst>
              <a:ext uri="{FF2B5EF4-FFF2-40B4-BE49-F238E27FC236}">
                <a16:creationId xmlns:a16="http://schemas.microsoft.com/office/drawing/2014/main" id="{1F97E78C-C39C-1A0A-FDF0-86B5F4905025}"/>
              </a:ext>
            </a:extLst>
          </p:cNvPr>
          <p:cNvPicPr>
            <a:picLocks noChangeAspect="1"/>
          </p:cNvPicPr>
          <p:nvPr/>
        </p:nvPicPr>
        <p:blipFill>
          <a:blip r:embed="rId6"/>
          <a:stretch>
            <a:fillRect/>
          </a:stretch>
        </p:blipFill>
        <p:spPr>
          <a:xfrm>
            <a:off x="8687595" y="5270205"/>
            <a:ext cx="120163" cy="110920"/>
          </a:xfrm>
          <a:prstGeom prst="rect">
            <a:avLst/>
          </a:prstGeom>
        </p:spPr>
      </p:pic>
      <p:pic>
        <p:nvPicPr>
          <p:cNvPr id="15" name="Picture 14">
            <a:extLst>
              <a:ext uri="{FF2B5EF4-FFF2-40B4-BE49-F238E27FC236}">
                <a16:creationId xmlns:a16="http://schemas.microsoft.com/office/drawing/2014/main" id="{017D01D5-49DE-4028-DA5A-79362CD2D630}"/>
              </a:ext>
            </a:extLst>
          </p:cNvPr>
          <p:cNvPicPr>
            <a:picLocks noChangeAspect="1"/>
          </p:cNvPicPr>
          <p:nvPr/>
        </p:nvPicPr>
        <p:blipFill>
          <a:blip r:embed="rId6"/>
          <a:stretch>
            <a:fillRect/>
          </a:stretch>
        </p:blipFill>
        <p:spPr>
          <a:xfrm>
            <a:off x="8690770" y="5046913"/>
            <a:ext cx="120163" cy="110920"/>
          </a:xfrm>
          <a:prstGeom prst="rect">
            <a:avLst/>
          </a:prstGeom>
        </p:spPr>
      </p:pic>
    </p:spTree>
    <p:extLst>
      <p:ext uri="{BB962C8B-B14F-4D97-AF65-F5344CB8AC3E}">
        <p14:creationId xmlns:p14="http://schemas.microsoft.com/office/powerpoint/2010/main" val="208735233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Instalación de Jupyter Notebook</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667473"/>
            <a:ext cx="10515600" cy="1124280"/>
          </a:xfrm>
        </p:spPr>
        <p:txBody>
          <a:bodyPr/>
          <a:lstStyle/>
          <a:p>
            <a:pPr marL="0" indent="0">
              <a:buNone/>
            </a:pPr>
            <a:r>
              <a:rPr lang="en-CO" dirty="0"/>
              <a:t>La instalación de Jupyter notebook se hace a través del asistente de paquetes de Python, PIP. Para esto, abrimos una consola (CMD), y copiamos el siguiente comando:</a:t>
            </a:r>
          </a:p>
          <a:p>
            <a:pPr marL="0" indent="0">
              <a:buNone/>
            </a:pPr>
            <a:r>
              <a:rPr lang="en-US" sz="2000" b="1" dirty="0">
                <a:latin typeface="Consolas" panose="020B0609020204030204" pitchFamily="49" charset="0"/>
                <a:cs typeface="Consolas" panose="020B0609020204030204" pitchFamily="49" charset="0"/>
              </a:rPr>
              <a:t>pip install jupyter</a:t>
            </a:r>
          </a:p>
        </p:txBody>
      </p:sp>
      <p:sp>
        <p:nvSpPr>
          <p:cNvPr id="4" name="Content Placeholder 8">
            <a:extLst>
              <a:ext uri="{FF2B5EF4-FFF2-40B4-BE49-F238E27FC236}">
                <a16:creationId xmlns:a16="http://schemas.microsoft.com/office/drawing/2014/main" id="{399DBEF9-1F91-6EC4-AF56-4E0F90EDA4E0}"/>
              </a:ext>
            </a:extLst>
          </p:cNvPr>
          <p:cNvSpPr txBox="1">
            <a:spLocks/>
          </p:cNvSpPr>
          <p:nvPr/>
        </p:nvSpPr>
        <p:spPr>
          <a:xfrm>
            <a:off x="838200" y="2791753"/>
            <a:ext cx="4812102" cy="1328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Una vez finalizada la instalación, vamos a usar la misma consola en la ejecutamos el comando anterior, para escribir ahora</a:t>
            </a:r>
          </a:p>
          <a:p>
            <a:pPr marL="0" indent="0">
              <a:buNone/>
            </a:pPr>
            <a:r>
              <a:rPr lang="en-US" sz="2000" b="1" dirty="0">
                <a:latin typeface="Consolas" panose="020B0609020204030204" pitchFamily="49" charset="0"/>
                <a:cs typeface="Consolas" panose="020B0609020204030204" pitchFamily="49" charset="0"/>
              </a:rPr>
              <a:t>jupyter notebook</a:t>
            </a:r>
          </a:p>
          <a:p>
            <a:pPr marL="0" indent="0">
              <a:buFont typeface="Arial" panose="020B0604020202020204" pitchFamily="34" charset="0"/>
              <a:buNone/>
            </a:pPr>
            <a:endParaRPr lang="en-US" sz="2000" b="1"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7221DE87-892E-E26E-01EE-09924CA2244D}"/>
              </a:ext>
            </a:extLst>
          </p:cNvPr>
          <p:cNvPicPr>
            <a:picLocks noChangeAspect="1"/>
          </p:cNvPicPr>
          <p:nvPr/>
        </p:nvPicPr>
        <p:blipFill>
          <a:blip r:embed="rId2"/>
          <a:stretch>
            <a:fillRect/>
          </a:stretch>
        </p:blipFill>
        <p:spPr>
          <a:xfrm>
            <a:off x="912335" y="4120221"/>
            <a:ext cx="5995080" cy="2122482"/>
          </a:xfrm>
          <a:prstGeom prst="rect">
            <a:avLst/>
          </a:prstGeom>
        </p:spPr>
      </p:pic>
      <p:sp>
        <p:nvSpPr>
          <p:cNvPr id="10" name="Content Placeholder 8">
            <a:extLst>
              <a:ext uri="{FF2B5EF4-FFF2-40B4-BE49-F238E27FC236}">
                <a16:creationId xmlns:a16="http://schemas.microsoft.com/office/drawing/2014/main" id="{D55E6CCA-9135-A460-1B46-FA350A6A8036}"/>
              </a:ext>
            </a:extLst>
          </p:cNvPr>
          <p:cNvSpPr txBox="1">
            <a:spLocks/>
          </p:cNvSpPr>
          <p:nvPr/>
        </p:nvSpPr>
        <p:spPr>
          <a:xfrm>
            <a:off x="7241336" y="2544793"/>
            <a:ext cx="4812102" cy="1328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latin typeface="Consolas" panose="020B0609020204030204" pitchFamily="49" charset="0"/>
              <a:cs typeface="Consolas" panose="020B0609020204030204" pitchFamily="49" charset="0"/>
            </a:endParaRPr>
          </a:p>
        </p:txBody>
      </p:sp>
      <p:sp>
        <p:nvSpPr>
          <p:cNvPr id="11" name="Content Placeholder 8">
            <a:extLst>
              <a:ext uri="{FF2B5EF4-FFF2-40B4-BE49-F238E27FC236}">
                <a16:creationId xmlns:a16="http://schemas.microsoft.com/office/drawing/2014/main" id="{BD1BCFFD-1A37-41D9-FE42-FACE1D59566E}"/>
              </a:ext>
            </a:extLst>
          </p:cNvPr>
          <p:cNvSpPr txBox="1">
            <a:spLocks/>
          </p:cNvSpPr>
          <p:nvPr/>
        </p:nvSpPr>
        <p:spPr>
          <a:xfrm>
            <a:off x="7306574" y="2544793"/>
            <a:ext cx="4746864" cy="609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sz="1600" dirty="0"/>
              <a:t>Debería abrirse automaticamente el navegador web que tengamos y ver lo siguiente:</a:t>
            </a:r>
            <a:endParaRPr lang="en-US" b="1" dirty="0">
              <a:latin typeface="Consolas" panose="020B0609020204030204" pitchFamily="49" charset="0"/>
              <a:cs typeface="Consolas" panose="020B0609020204030204" pitchFamily="49" charset="0"/>
            </a:endParaRPr>
          </a:p>
        </p:txBody>
      </p:sp>
      <p:pic>
        <p:nvPicPr>
          <p:cNvPr id="12" name="Picture 11">
            <a:extLst>
              <a:ext uri="{FF2B5EF4-FFF2-40B4-BE49-F238E27FC236}">
                <a16:creationId xmlns:a16="http://schemas.microsoft.com/office/drawing/2014/main" id="{EDF9CFFC-8ADA-48DE-C5EB-742DBB9F7D9D}"/>
              </a:ext>
            </a:extLst>
          </p:cNvPr>
          <p:cNvPicPr>
            <a:picLocks noChangeAspect="1"/>
          </p:cNvPicPr>
          <p:nvPr/>
        </p:nvPicPr>
        <p:blipFill rotWithShape="1">
          <a:blip r:embed="rId3"/>
          <a:srcRect r="22628"/>
          <a:stretch/>
        </p:blipFill>
        <p:spPr>
          <a:xfrm>
            <a:off x="7306574" y="3347499"/>
            <a:ext cx="4485735" cy="2759734"/>
          </a:xfrm>
          <a:prstGeom prst="rect">
            <a:avLst/>
          </a:prstGeom>
        </p:spPr>
      </p:pic>
      <p:cxnSp>
        <p:nvCxnSpPr>
          <p:cNvPr id="14" name="Straight Connector 13">
            <a:extLst>
              <a:ext uri="{FF2B5EF4-FFF2-40B4-BE49-F238E27FC236}">
                <a16:creationId xmlns:a16="http://schemas.microsoft.com/office/drawing/2014/main" id="{8EE3C3DC-1D1D-4E35-3EB8-8E55333896AA}"/>
              </a:ext>
            </a:extLst>
          </p:cNvPr>
          <p:cNvCxnSpPr/>
          <p:nvPr/>
        </p:nvCxnSpPr>
        <p:spPr>
          <a:xfrm flipV="1">
            <a:off x="7177177" y="2305823"/>
            <a:ext cx="0" cy="393688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12387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Crear un notebook en Jupyter</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6668219" cy="1003511"/>
          </a:xfrm>
        </p:spPr>
        <p:txBody>
          <a:bodyPr>
            <a:normAutofit/>
          </a:bodyPr>
          <a:lstStyle/>
          <a:p>
            <a:pPr marL="0" indent="0">
              <a:buNone/>
            </a:pPr>
            <a:r>
              <a:rPr lang="en-CO" dirty="0"/>
              <a:t>Para crear un notebook en Jupyter, basta con hacer click en la opción </a:t>
            </a:r>
            <a:r>
              <a:rPr lang="en-CO" b="1" i="1" dirty="0"/>
              <a:t>new </a:t>
            </a:r>
            <a:r>
              <a:rPr lang="en-CO" dirty="0"/>
              <a:t>o nuevo, dependiendo del idioma de tu computador</a:t>
            </a:r>
          </a:p>
        </p:txBody>
      </p:sp>
      <p:pic>
        <p:nvPicPr>
          <p:cNvPr id="3" name="Picture 2">
            <a:extLst>
              <a:ext uri="{FF2B5EF4-FFF2-40B4-BE49-F238E27FC236}">
                <a16:creationId xmlns:a16="http://schemas.microsoft.com/office/drawing/2014/main" id="{AD966FCB-68B8-95B1-61FF-A891EA3895A0}"/>
              </a:ext>
            </a:extLst>
          </p:cNvPr>
          <p:cNvPicPr>
            <a:picLocks noChangeAspect="1"/>
          </p:cNvPicPr>
          <p:nvPr/>
        </p:nvPicPr>
        <p:blipFill>
          <a:blip r:embed="rId2"/>
          <a:stretch>
            <a:fillRect/>
          </a:stretch>
        </p:blipFill>
        <p:spPr>
          <a:xfrm>
            <a:off x="7506419" y="1445194"/>
            <a:ext cx="2159000" cy="1244600"/>
          </a:xfrm>
          <a:prstGeom prst="rect">
            <a:avLst/>
          </a:prstGeom>
        </p:spPr>
      </p:pic>
      <p:sp>
        <p:nvSpPr>
          <p:cNvPr id="5" name="Content Placeholder 8">
            <a:extLst>
              <a:ext uri="{FF2B5EF4-FFF2-40B4-BE49-F238E27FC236}">
                <a16:creationId xmlns:a16="http://schemas.microsoft.com/office/drawing/2014/main" id="{E061F161-49F5-25E4-DE07-64E3BB0C6F2A}"/>
              </a:ext>
            </a:extLst>
          </p:cNvPr>
          <p:cNvSpPr txBox="1">
            <a:spLocks/>
          </p:cNvSpPr>
          <p:nvPr/>
        </p:nvSpPr>
        <p:spPr>
          <a:xfrm>
            <a:off x="6755921" y="3033741"/>
            <a:ext cx="4665453"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Una vez seleccionemos el Python que tenemos instalado, se nos va a abrir una nueva pestaña en nuestro navegador web.</a:t>
            </a:r>
          </a:p>
        </p:txBody>
      </p:sp>
      <p:pic>
        <p:nvPicPr>
          <p:cNvPr id="4" name="Picture 3">
            <a:extLst>
              <a:ext uri="{FF2B5EF4-FFF2-40B4-BE49-F238E27FC236}">
                <a16:creationId xmlns:a16="http://schemas.microsoft.com/office/drawing/2014/main" id="{183F4679-1062-6AB2-2102-C071E53A24D1}"/>
              </a:ext>
            </a:extLst>
          </p:cNvPr>
          <p:cNvPicPr>
            <a:picLocks noChangeAspect="1"/>
          </p:cNvPicPr>
          <p:nvPr/>
        </p:nvPicPr>
        <p:blipFill>
          <a:blip r:embed="rId3"/>
          <a:stretch>
            <a:fillRect/>
          </a:stretch>
        </p:blipFill>
        <p:spPr>
          <a:xfrm>
            <a:off x="838200" y="2863970"/>
            <a:ext cx="5528094" cy="1931750"/>
          </a:xfrm>
          <a:prstGeom prst="rect">
            <a:avLst/>
          </a:prstGeom>
        </p:spPr>
      </p:pic>
      <p:sp>
        <p:nvSpPr>
          <p:cNvPr id="7" name="Content Placeholder 8">
            <a:extLst>
              <a:ext uri="{FF2B5EF4-FFF2-40B4-BE49-F238E27FC236}">
                <a16:creationId xmlns:a16="http://schemas.microsoft.com/office/drawing/2014/main" id="{2A8FCB9A-4D5E-D856-F38F-65B646974AAD}"/>
              </a:ext>
            </a:extLst>
          </p:cNvPr>
          <p:cNvSpPr txBox="1">
            <a:spLocks/>
          </p:cNvSpPr>
          <p:nvPr/>
        </p:nvSpPr>
        <p:spPr>
          <a:xfrm>
            <a:off x="838200" y="5066700"/>
            <a:ext cx="5726502" cy="1003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Jupyter notebook funciona con celdas, que es lo que esta subrayado en azul, y podemos muchas celdas o escribir nuestro código en una sola celda</a:t>
            </a:r>
          </a:p>
        </p:txBody>
      </p:sp>
      <p:pic>
        <p:nvPicPr>
          <p:cNvPr id="6" name="Picture 5">
            <a:extLst>
              <a:ext uri="{FF2B5EF4-FFF2-40B4-BE49-F238E27FC236}">
                <a16:creationId xmlns:a16="http://schemas.microsoft.com/office/drawing/2014/main" id="{C2E37100-0933-6081-054B-65DE912F3D0A}"/>
              </a:ext>
            </a:extLst>
          </p:cNvPr>
          <p:cNvPicPr>
            <a:picLocks noChangeAspect="1"/>
          </p:cNvPicPr>
          <p:nvPr/>
        </p:nvPicPr>
        <p:blipFill>
          <a:blip r:embed="rId4"/>
          <a:stretch>
            <a:fillRect/>
          </a:stretch>
        </p:blipFill>
        <p:spPr>
          <a:xfrm>
            <a:off x="6755920" y="4158859"/>
            <a:ext cx="3932207" cy="909490"/>
          </a:xfrm>
          <a:prstGeom prst="rect">
            <a:avLst/>
          </a:prstGeom>
        </p:spPr>
      </p:pic>
      <p:sp>
        <p:nvSpPr>
          <p:cNvPr id="10" name="Content Placeholder 8">
            <a:extLst>
              <a:ext uri="{FF2B5EF4-FFF2-40B4-BE49-F238E27FC236}">
                <a16:creationId xmlns:a16="http://schemas.microsoft.com/office/drawing/2014/main" id="{2B0296D5-9F6B-625B-96EA-C8B2E8CD394E}"/>
              </a:ext>
            </a:extLst>
          </p:cNvPr>
          <p:cNvSpPr txBox="1">
            <a:spLocks/>
          </p:cNvSpPr>
          <p:nvPr/>
        </p:nvSpPr>
        <p:spPr>
          <a:xfrm>
            <a:off x="6755920" y="5189954"/>
            <a:ext cx="4976005" cy="11732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Para ejecutar una celda, nos paramos sobre esta haciendo click, y luego presionamos el botón            y el resultado de nuestro código lo vamos a ver en el mismo notebook, tal y como se muestra en la imagen de arriba.</a:t>
            </a:r>
          </a:p>
        </p:txBody>
      </p:sp>
      <p:pic>
        <p:nvPicPr>
          <p:cNvPr id="11" name="Picture 10">
            <a:extLst>
              <a:ext uri="{FF2B5EF4-FFF2-40B4-BE49-F238E27FC236}">
                <a16:creationId xmlns:a16="http://schemas.microsoft.com/office/drawing/2014/main" id="{ED7B3837-A7B8-770C-2AF9-F485E770815B}"/>
              </a:ext>
            </a:extLst>
          </p:cNvPr>
          <p:cNvPicPr>
            <a:picLocks noChangeAspect="1"/>
          </p:cNvPicPr>
          <p:nvPr/>
        </p:nvPicPr>
        <p:blipFill rotWithShape="1">
          <a:blip r:embed="rId3"/>
          <a:srcRect l="38615" t="37659" r="51334" b="49681"/>
          <a:stretch/>
        </p:blipFill>
        <p:spPr>
          <a:xfrm>
            <a:off x="7506323" y="5615481"/>
            <a:ext cx="555625" cy="244536"/>
          </a:xfrm>
          <a:prstGeom prst="rect">
            <a:avLst/>
          </a:prstGeom>
        </p:spPr>
      </p:pic>
    </p:spTree>
    <p:extLst>
      <p:ext uri="{BB962C8B-B14F-4D97-AF65-F5344CB8AC3E}">
        <p14:creationId xmlns:p14="http://schemas.microsoft.com/office/powerpoint/2010/main" val="10620103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Instalación de Spyder</a:t>
            </a:r>
          </a:p>
        </p:txBody>
      </p:sp>
      <p:sp>
        <p:nvSpPr>
          <p:cNvPr id="4" name="Content Placeholder 8">
            <a:extLst>
              <a:ext uri="{FF2B5EF4-FFF2-40B4-BE49-F238E27FC236}">
                <a16:creationId xmlns:a16="http://schemas.microsoft.com/office/drawing/2014/main" id="{BBF681AF-65ED-F4C6-012C-CDCBFDD45A67}"/>
              </a:ext>
            </a:extLst>
          </p:cNvPr>
          <p:cNvSpPr>
            <a:spLocks noGrp="1"/>
          </p:cNvSpPr>
          <p:nvPr>
            <p:ph idx="1"/>
          </p:nvPr>
        </p:nvSpPr>
        <p:spPr>
          <a:xfrm>
            <a:off x="838200" y="1480633"/>
            <a:ext cx="10515600" cy="1124280"/>
          </a:xfrm>
        </p:spPr>
        <p:txBody>
          <a:bodyPr/>
          <a:lstStyle/>
          <a:p>
            <a:pPr marL="0" indent="0">
              <a:buNone/>
            </a:pPr>
            <a:r>
              <a:rPr lang="en-CO" dirty="0"/>
              <a:t>La instalación de Jupyter notebook se hace a través del asistente de paquetes de Python, PIP. Para esto, abrimos una consola (CMD), y copiamos el siguiente comando:</a:t>
            </a:r>
          </a:p>
          <a:p>
            <a:pPr marL="0" indent="0">
              <a:buNone/>
            </a:pPr>
            <a:r>
              <a:rPr lang="en-US" sz="2000" b="1" dirty="0">
                <a:latin typeface="Consolas" panose="020B0609020204030204" pitchFamily="49" charset="0"/>
                <a:cs typeface="Consolas" panose="020B0609020204030204" pitchFamily="49" charset="0"/>
              </a:rPr>
              <a:t>pip install </a:t>
            </a:r>
            <a:r>
              <a:rPr lang="en-US" sz="2000" b="1" dirty="0" err="1">
                <a:latin typeface="Consolas" panose="020B0609020204030204" pitchFamily="49" charset="0"/>
                <a:cs typeface="Consolas" panose="020B0609020204030204" pitchFamily="49" charset="0"/>
              </a:rPr>
              <a:t>spyder</a:t>
            </a:r>
            <a:endParaRPr lang="en-US" sz="2000" b="1" dirty="0">
              <a:latin typeface="Consolas" panose="020B0609020204030204" pitchFamily="49" charset="0"/>
              <a:cs typeface="Consolas" panose="020B0609020204030204" pitchFamily="49" charset="0"/>
            </a:endParaRPr>
          </a:p>
        </p:txBody>
      </p:sp>
      <p:sp>
        <p:nvSpPr>
          <p:cNvPr id="5" name="Content Placeholder 8">
            <a:extLst>
              <a:ext uri="{FF2B5EF4-FFF2-40B4-BE49-F238E27FC236}">
                <a16:creationId xmlns:a16="http://schemas.microsoft.com/office/drawing/2014/main" id="{2FBC624B-8C95-8050-17E2-F645375F019F}"/>
              </a:ext>
            </a:extLst>
          </p:cNvPr>
          <p:cNvSpPr txBox="1">
            <a:spLocks/>
          </p:cNvSpPr>
          <p:nvPr/>
        </p:nvSpPr>
        <p:spPr>
          <a:xfrm>
            <a:off x="838199" y="2604912"/>
            <a:ext cx="4482737" cy="39613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Una vez finalizada la instalación, vamos a usar la misma consola en la ejecutamos el comando anterior, para escribir ahora</a:t>
            </a:r>
          </a:p>
          <a:p>
            <a:pPr marL="0" indent="0">
              <a:buNone/>
            </a:pPr>
            <a:r>
              <a:rPr lang="en-US" sz="2000" b="1" dirty="0" err="1">
                <a:latin typeface="Consolas" panose="020B0609020204030204" pitchFamily="49" charset="0"/>
                <a:cs typeface="Consolas" panose="020B0609020204030204" pitchFamily="49" charset="0"/>
              </a:rPr>
              <a:t>spyder</a:t>
            </a:r>
            <a:endParaRPr lang="en-US" sz="2000" b="1" dirty="0">
              <a:latin typeface="Consolas" panose="020B0609020204030204" pitchFamily="49" charset="0"/>
              <a:cs typeface="Consolas" panose="020B0609020204030204" pitchFamily="49" charset="0"/>
            </a:endParaRPr>
          </a:p>
          <a:p>
            <a:pPr marL="0" indent="0">
              <a:buNone/>
            </a:pPr>
            <a:endParaRPr lang="en-US" sz="2000" b="1" dirty="0">
              <a:latin typeface="Consolas" panose="020B0609020204030204" pitchFamily="49" charset="0"/>
              <a:cs typeface="Consolas" panose="020B0609020204030204" pitchFamily="49" charset="0"/>
            </a:endParaRPr>
          </a:p>
          <a:p>
            <a:pPr marL="0" indent="0">
              <a:buNone/>
            </a:pPr>
            <a:r>
              <a:rPr lang="en-CO" sz="2000" dirty="0"/>
              <a:t>Como se puede observar en la imagen de la derecha, tenemos 3 secciones dentro de Spyder:</a:t>
            </a:r>
          </a:p>
          <a:p>
            <a:pPr marL="457200" indent="-457200">
              <a:buFont typeface="+mj-lt"/>
              <a:buAutoNum type="arabicPeriod"/>
            </a:pPr>
            <a:r>
              <a:rPr lang="en-CO" sz="2000" dirty="0"/>
              <a:t>Editor de texto</a:t>
            </a:r>
          </a:p>
          <a:p>
            <a:pPr marL="457200" indent="-457200">
              <a:buFont typeface="+mj-lt"/>
              <a:buAutoNum type="arabicPeriod"/>
            </a:pPr>
            <a:r>
              <a:rPr lang="en-CO" sz="2000" dirty="0"/>
              <a:t>Explorador de variables, graficas, archivos, etc.</a:t>
            </a:r>
          </a:p>
          <a:p>
            <a:pPr marL="457200" indent="-457200">
              <a:buFont typeface="+mj-lt"/>
              <a:buAutoNum type="arabicPeriod"/>
            </a:pPr>
            <a:r>
              <a:rPr lang="en-CO" sz="2000" dirty="0"/>
              <a:t>Consola de salida</a:t>
            </a:r>
          </a:p>
          <a:p>
            <a:pPr marL="0" indent="0">
              <a:buNone/>
            </a:pPr>
            <a:endParaRPr lang="en-CO" sz="2000" dirty="0"/>
          </a:p>
          <a:p>
            <a:pPr marL="0" indent="0">
              <a:buNone/>
            </a:pPr>
            <a:endParaRPr lang="en-US" sz="2000" b="1" dirty="0">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2000" b="1"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DFEE7D9B-8876-6518-278E-18BBC6AB184E}"/>
              </a:ext>
            </a:extLst>
          </p:cNvPr>
          <p:cNvPicPr>
            <a:picLocks noChangeAspect="1"/>
          </p:cNvPicPr>
          <p:nvPr/>
        </p:nvPicPr>
        <p:blipFill>
          <a:blip r:embed="rId2"/>
          <a:stretch>
            <a:fillRect/>
          </a:stretch>
        </p:blipFill>
        <p:spPr>
          <a:xfrm>
            <a:off x="5463149" y="2360023"/>
            <a:ext cx="6371798" cy="3571214"/>
          </a:xfrm>
          <a:prstGeom prst="rect">
            <a:avLst/>
          </a:prstGeom>
        </p:spPr>
      </p:pic>
      <p:sp>
        <p:nvSpPr>
          <p:cNvPr id="6" name="TextBox 5">
            <a:extLst>
              <a:ext uri="{FF2B5EF4-FFF2-40B4-BE49-F238E27FC236}">
                <a16:creationId xmlns:a16="http://schemas.microsoft.com/office/drawing/2014/main" id="{B8497E48-8D20-FFDA-5BE2-6AFB261BB185}"/>
              </a:ext>
            </a:extLst>
          </p:cNvPr>
          <p:cNvSpPr txBox="1"/>
          <p:nvPr/>
        </p:nvSpPr>
        <p:spPr>
          <a:xfrm>
            <a:off x="6792686" y="4113751"/>
            <a:ext cx="418012" cy="646331"/>
          </a:xfrm>
          <a:prstGeom prst="rect">
            <a:avLst/>
          </a:prstGeom>
          <a:solidFill>
            <a:srgbClr val="00B0F0"/>
          </a:solidFill>
        </p:spPr>
        <p:txBody>
          <a:bodyPr wrap="square" rtlCol="0">
            <a:spAutoFit/>
          </a:bodyPr>
          <a:lstStyle/>
          <a:p>
            <a:r>
              <a:rPr lang="en-CO" sz="3600" b="1" dirty="0">
                <a:solidFill>
                  <a:schemeClr val="bg1"/>
                </a:solidFill>
                <a:latin typeface="Consolas" panose="020B0609020204030204" pitchFamily="49" charset="0"/>
                <a:cs typeface="Consolas" panose="020B0609020204030204" pitchFamily="49" charset="0"/>
              </a:rPr>
              <a:t>1</a:t>
            </a:r>
            <a:endParaRPr lang="en-CO" b="1" dirty="0">
              <a:solidFill>
                <a:schemeClr val="bg1"/>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C426E625-5D95-EA4C-0342-459947CC7685}"/>
              </a:ext>
            </a:extLst>
          </p:cNvPr>
          <p:cNvSpPr txBox="1"/>
          <p:nvPr/>
        </p:nvSpPr>
        <p:spPr>
          <a:xfrm>
            <a:off x="10106298" y="3348197"/>
            <a:ext cx="418012" cy="646331"/>
          </a:xfrm>
          <a:prstGeom prst="rect">
            <a:avLst/>
          </a:prstGeom>
          <a:solidFill>
            <a:srgbClr val="00B0F0"/>
          </a:solidFill>
        </p:spPr>
        <p:txBody>
          <a:bodyPr wrap="square" rtlCol="0">
            <a:spAutoFit/>
          </a:bodyPr>
          <a:lstStyle/>
          <a:p>
            <a:r>
              <a:rPr lang="en-CO" sz="3600" b="1" dirty="0">
                <a:solidFill>
                  <a:schemeClr val="bg1"/>
                </a:solidFill>
                <a:latin typeface="Consolas" panose="020B0609020204030204" pitchFamily="49" charset="0"/>
                <a:cs typeface="Consolas" panose="020B0609020204030204" pitchFamily="49" charset="0"/>
              </a:rPr>
              <a:t>2</a:t>
            </a:r>
            <a:endParaRPr lang="en-CO" b="1" dirty="0">
              <a:solidFill>
                <a:schemeClr val="bg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8133A2EE-9BFF-765D-9097-8A3548E565A7}"/>
              </a:ext>
            </a:extLst>
          </p:cNvPr>
          <p:cNvSpPr txBox="1"/>
          <p:nvPr/>
        </p:nvSpPr>
        <p:spPr>
          <a:xfrm>
            <a:off x="10106298" y="5054201"/>
            <a:ext cx="418012" cy="646331"/>
          </a:xfrm>
          <a:prstGeom prst="rect">
            <a:avLst/>
          </a:prstGeom>
          <a:solidFill>
            <a:srgbClr val="00B0F0"/>
          </a:solidFill>
        </p:spPr>
        <p:txBody>
          <a:bodyPr wrap="square" rtlCol="0">
            <a:spAutoFit/>
          </a:bodyPr>
          <a:lstStyle/>
          <a:p>
            <a:r>
              <a:rPr lang="en-CO" sz="3600" b="1" dirty="0">
                <a:solidFill>
                  <a:schemeClr val="bg1"/>
                </a:solidFill>
                <a:latin typeface="Consolas" panose="020B0609020204030204" pitchFamily="49" charset="0"/>
                <a:cs typeface="Consolas" panose="020B0609020204030204" pitchFamily="49" charset="0"/>
              </a:rPr>
              <a:t>3</a:t>
            </a:r>
            <a:endParaRPr lang="en-CO" b="1" dirty="0">
              <a:solidFill>
                <a:schemeClr val="bg1"/>
              </a:solidFill>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B9BAB63F-E2FF-535C-A607-DD60B88AF455}"/>
              </a:ext>
            </a:extLst>
          </p:cNvPr>
          <p:cNvPicPr>
            <a:picLocks noChangeAspect="1"/>
          </p:cNvPicPr>
          <p:nvPr/>
        </p:nvPicPr>
        <p:blipFill>
          <a:blip r:embed="rId3"/>
          <a:stretch>
            <a:fillRect/>
          </a:stretch>
        </p:blipFill>
        <p:spPr>
          <a:xfrm>
            <a:off x="960472" y="4039475"/>
            <a:ext cx="3479800" cy="228600"/>
          </a:xfrm>
          <a:prstGeom prst="rect">
            <a:avLst/>
          </a:prstGeom>
        </p:spPr>
      </p:pic>
    </p:spTree>
    <p:extLst>
      <p:ext uri="{BB962C8B-B14F-4D97-AF65-F5344CB8AC3E}">
        <p14:creationId xmlns:p14="http://schemas.microsoft.com/office/powerpoint/2010/main" val="27107268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Instalación Google Colab</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11235"/>
            <a:ext cx="10515600" cy="675707"/>
          </a:xfrm>
        </p:spPr>
        <p:txBody>
          <a:bodyPr/>
          <a:lstStyle/>
          <a:p>
            <a:pPr marL="0" indent="0">
              <a:buNone/>
            </a:pPr>
            <a:r>
              <a:rPr lang="en-CO" dirty="0"/>
              <a:t>Google Colab trabaja a través de Google Drive, así que para instalarlo allí, debemos ingresar a nuestro correo electrónico de Gmail y seguir los siguientes pasos:</a:t>
            </a:r>
          </a:p>
        </p:txBody>
      </p:sp>
      <p:pic>
        <p:nvPicPr>
          <p:cNvPr id="3" name="Picture 2">
            <a:extLst>
              <a:ext uri="{FF2B5EF4-FFF2-40B4-BE49-F238E27FC236}">
                <a16:creationId xmlns:a16="http://schemas.microsoft.com/office/drawing/2014/main" id="{C44E3CD2-3FC9-4589-E668-9496137116C6}"/>
              </a:ext>
            </a:extLst>
          </p:cNvPr>
          <p:cNvPicPr>
            <a:picLocks noChangeAspect="1"/>
          </p:cNvPicPr>
          <p:nvPr/>
        </p:nvPicPr>
        <p:blipFill>
          <a:blip r:embed="rId2"/>
          <a:stretch>
            <a:fillRect/>
          </a:stretch>
        </p:blipFill>
        <p:spPr>
          <a:xfrm>
            <a:off x="838200" y="2536166"/>
            <a:ext cx="2654539" cy="1449787"/>
          </a:xfrm>
          <a:prstGeom prst="rect">
            <a:avLst/>
          </a:prstGeom>
        </p:spPr>
      </p:pic>
      <p:pic>
        <p:nvPicPr>
          <p:cNvPr id="4" name="Picture 3">
            <a:extLst>
              <a:ext uri="{FF2B5EF4-FFF2-40B4-BE49-F238E27FC236}">
                <a16:creationId xmlns:a16="http://schemas.microsoft.com/office/drawing/2014/main" id="{4B7453CF-0EA1-1AAE-8347-5926540F81A6}"/>
              </a:ext>
            </a:extLst>
          </p:cNvPr>
          <p:cNvPicPr>
            <a:picLocks noChangeAspect="1"/>
          </p:cNvPicPr>
          <p:nvPr/>
        </p:nvPicPr>
        <p:blipFill rotWithShape="1">
          <a:blip r:embed="rId3"/>
          <a:srcRect r="41599" b="11406"/>
          <a:stretch/>
        </p:blipFill>
        <p:spPr>
          <a:xfrm>
            <a:off x="3985235" y="2889764"/>
            <a:ext cx="1639139" cy="742591"/>
          </a:xfrm>
          <a:prstGeom prst="rect">
            <a:avLst/>
          </a:prstGeom>
        </p:spPr>
      </p:pic>
      <p:pic>
        <p:nvPicPr>
          <p:cNvPr id="5" name="Picture 4">
            <a:extLst>
              <a:ext uri="{FF2B5EF4-FFF2-40B4-BE49-F238E27FC236}">
                <a16:creationId xmlns:a16="http://schemas.microsoft.com/office/drawing/2014/main" id="{06D257B7-806A-FB17-06B9-86DEC5C8C29E}"/>
              </a:ext>
            </a:extLst>
          </p:cNvPr>
          <p:cNvPicPr>
            <a:picLocks noChangeAspect="1"/>
          </p:cNvPicPr>
          <p:nvPr/>
        </p:nvPicPr>
        <p:blipFill>
          <a:blip r:embed="rId4"/>
          <a:stretch>
            <a:fillRect/>
          </a:stretch>
        </p:blipFill>
        <p:spPr>
          <a:xfrm>
            <a:off x="6116870" y="2573577"/>
            <a:ext cx="5576115" cy="2613804"/>
          </a:xfrm>
          <a:prstGeom prst="rect">
            <a:avLst/>
          </a:prstGeom>
        </p:spPr>
      </p:pic>
      <p:cxnSp>
        <p:nvCxnSpPr>
          <p:cNvPr id="7" name="Straight Arrow Connector 6">
            <a:extLst>
              <a:ext uri="{FF2B5EF4-FFF2-40B4-BE49-F238E27FC236}">
                <a16:creationId xmlns:a16="http://schemas.microsoft.com/office/drawing/2014/main" id="{6AE2F1D3-A929-A215-0D2E-BAC734DA6F3F}"/>
              </a:ext>
            </a:extLst>
          </p:cNvPr>
          <p:cNvCxnSpPr>
            <a:stCxn id="3" idx="3"/>
            <a:endCxn id="4" idx="1"/>
          </p:cNvCxnSpPr>
          <p:nvPr/>
        </p:nvCxnSpPr>
        <p:spPr>
          <a:xfrm>
            <a:off x="3492739" y="3261060"/>
            <a:ext cx="4924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FFF6B1-BA51-3DEE-BD84-5AA26B183B61}"/>
              </a:ext>
            </a:extLst>
          </p:cNvPr>
          <p:cNvCxnSpPr>
            <a:cxnSpLocks/>
            <a:stCxn id="4" idx="3"/>
          </p:cNvCxnSpPr>
          <p:nvPr/>
        </p:nvCxnSpPr>
        <p:spPr>
          <a:xfrm flipV="1">
            <a:off x="5624374" y="3261059"/>
            <a:ext cx="47162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222FD359-40AC-8B25-919D-CB7CF4920E1A}"/>
              </a:ext>
            </a:extLst>
          </p:cNvPr>
          <p:cNvSpPr txBox="1">
            <a:spLocks/>
          </p:cNvSpPr>
          <p:nvPr/>
        </p:nvSpPr>
        <p:spPr>
          <a:xfrm>
            <a:off x="859070" y="4143949"/>
            <a:ext cx="7085858" cy="675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Una vez seleccionada la opción </a:t>
            </a:r>
            <a:r>
              <a:rPr lang="en-CO" i="1" dirty="0"/>
              <a:t>conectar más aplicaciones, </a:t>
            </a:r>
            <a:r>
              <a:rPr lang="en-CO" dirty="0"/>
              <a:t>buscamos la palabra </a:t>
            </a:r>
            <a:r>
              <a:rPr lang="en-CO" b="1" dirty="0"/>
              <a:t>Colaboratory</a:t>
            </a:r>
            <a:endParaRPr lang="en-CO" dirty="0"/>
          </a:p>
        </p:txBody>
      </p:sp>
      <p:pic>
        <p:nvPicPr>
          <p:cNvPr id="13" name="Picture 12">
            <a:extLst>
              <a:ext uri="{FF2B5EF4-FFF2-40B4-BE49-F238E27FC236}">
                <a16:creationId xmlns:a16="http://schemas.microsoft.com/office/drawing/2014/main" id="{1947EA55-E576-C2AA-0F31-F1733DCBB929}"/>
              </a:ext>
            </a:extLst>
          </p:cNvPr>
          <p:cNvPicPr>
            <a:picLocks noChangeAspect="1"/>
          </p:cNvPicPr>
          <p:nvPr/>
        </p:nvPicPr>
        <p:blipFill>
          <a:blip r:embed="rId5"/>
          <a:stretch>
            <a:fillRect/>
          </a:stretch>
        </p:blipFill>
        <p:spPr>
          <a:xfrm>
            <a:off x="859070" y="4779948"/>
            <a:ext cx="7085858" cy="555160"/>
          </a:xfrm>
          <a:prstGeom prst="rect">
            <a:avLst/>
          </a:prstGeom>
        </p:spPr>
      </p:pic>
      <p:sp>
        <p:nvSpPr>
          <p:cNvPr id="14" name="Content Placeholder 8">
            <a:extLst>
              <a:ext uri="{FF2B5EF4-FFF2-40B4-BE49-F238E27FC236}">
                <a16:creationId xmlns:a16="http://schemas.microsoft.com/office/drawing/2014/main" id="{21A7632B-2516-4F95-8F12-C605964F5161}"/>
              </a:ext>
            </a:extLst>
          </p:cNvPr>
          <p:cNvSpPr txBox="1">
            <a:spLocks/>
          </p:cNvSpPr>
          <p:nvPr/>
        </p:nvSpPr>
        <p:spPr>
          <a:xfrm>
            <a:off x="859068" y="5455655"/>
            <a:ext cx="8207293" cy="971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Y hacemos click donde dice </a:t>
            </a:r>
            <a:r>
              <a:rPr lang="en-CO" i="1" dirty="0"/>
              <a:t>instalar, </a:t>
            </a:r>
            <a:r>
              <a:rPr lang="en-CO" dirty="0"/>
              <a:t>esperamos que se instale la aplicación y ya podremos empezar a trabajar usando la herramienta.</a:t>
            </a:r>
          </a:p>
        </p:txBody>
      </p:sp>
    </p:spTree>
    <p:extLst>
      <p:ext uri="{BB962C8B-B14F-4D97-AF65-F5344CB8AC3E}">
        <p14:creationId xmlns:p14="http://schemas.microsoft.com/office/powerpoint/2010/main" val="275782559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Google Colab</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10515600" cy="2396942"/>
          </a:xfrm>
        </p:spPr>
        <p:txBody>
          <a:bodyPr/>
          <a:lstStyle/>
          <a:p>
            <a:pPr marL="0" indent="0">
              <a:buNone/>
            </a:pPr>
            <a:r>
              <a:rPr lang="es-CO" dirty="0"/>
              <a:t>Colab, también conocido como ’</a:t>
            </a:r>
            <a:r>
              <a:rPr lang="es-CO" dirty="0" err="1"/>
              <a:t>Colaboratory</a:t>
            </a:r>
            <a:r>
              <a:rPr lang="es-CO" dirty="0"/>
              <a:t>’, te permite programar y ejecutar Python en tu navegador con las siguientes ventajas:</a:t>
            </a:r>
          </a:p>
          <a:p>
            <a:r>
              <a:rPr lang="es-CO" dirty="0"/>
              <a:t>No requiere configuración.</a:t>
            </a:r>
          </a:p>
          <a:p>
            <a:r>
              <a:rPr lang="es-CO" dirty="0"/>
              <a:t>Da acceso gratuito a </a:t>
            </a:r>
            <a:r>
              <a:rPr lang="es-CO" dirty="0" err="1"/>
              <a:t>GPUs</a:t>
            </a:r>
            <a:r>
              <a:rPr lang="es-CO" dirty="0"/>
              <a:t>.</a:t>
            </a:r>
          </a:p>
          <a:p>
            <a:r>
              <a:rPr lang="es-CO" dirty="0"/>
              <a:t>Permite compartir contenido fácilmente.</a:t>
            </a:r>
          </a:p>
          <a:p>
            <a:pPr marL="0" indent="0">
              <a:buNone/>
            </a:pPr>
            <a:r>
              <a:rPr lang="es-CO" dirty="0"/>
              <a:t>Para acceder a Google Colab, damos </a:t>
            </a:r>
            <a:r>
              <a:rPr lang="es-CO" dirty="0" err="1"/>
              <a:t>click</a:t>
            </a:r>
            <a:r>
              <a:rPr lang="es-CO" dirty="0"/>
              <a:t>: </a:t>
            </a:r>
            <a:r>
              <a:rPr lang="es-CO" dirty="0">
                <a:hlinkClick r:id="rId2"/>
              </a:rPr>
              <a:t>https://colab.research.google.com/</a:t>
            </a:r>
            <a:r>
              <a:rPr lang="es-CO" dirty="0"/>
              <a:t> </a:t>
            </a:r>
          </a:p>
        </p:txBody>
      </p:sp>
      <p:pic>
        <p:nvPicPr>
          <p:cNvPr id="4" name="Picture 3">
            <a:extLst>
              <a:ext uri="{FF2B5EF4-FFF2-40B4-BE49-F238E27FC236}">
                <a16:creationId xmlns:a16="http://schemas.microsoft.com/office/drawing/2014/main" id="{AE375F9D-CEC4-8A47-9103-12101E4B4E47}"/>
              </a:ext>
            </a:extLst>
          </p:cNvPr>
          <p:cNvPicPr>
            <a:picLocks noChangeAspect="1"/>
          </p:cNvPicPr>
          <p:nvPr/>
        </p:nvPicPr>
        <p:blipFill>
          <a:blip r:embed="rId3"/>
          <a:stretch>
            <a:fillRect/>
          </a:stretch>
        </p:blipFill>
        <p:spPr>
          <a:xfrm>
            <a:off x="2603273" y="4222567"/>
            <a:ext cx="6985454" cy="1981329"/>
          </a:xfrm>
          <a:prstGeom prst="rect">
            <a:avLst/>
          </a:prstGeom>
        </p:spPr>
      </p:pic>
    </p:spTree>
    <p:extLst>
      <p:ext uri="{BB962C8B-B14F-4D97-AF65-F5344CB8AC3E}">
        <p14:creationId xmlns:p14="http://schemas.microsoft.com/office/powerpoint/2010/main" val="76919885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Crear un notebook en Google Colab</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522097"/>
            <a:ext cx="10515600" cy="691152"/>
          </a:xfrm>
        </p:spPr>
        <p:txBody>
          <a:bodyPr/>
          <a:lstStyle/>
          <a:p>
            <a:pPr marL="0" indent="0">
              <a:buNone/>
            </a:pPr>
            <a:r>
              <a:rPr lang="es-CO" b="1" dirty="0"/>
              <a:t>Qué es un Notebook? </a:t>
            </a:r>
            <a:r>
              <a:rPr lang="es-CO" dirty="0"/>
              <a:t>Un notebook no es más que un cuaderno digital donde vamos a estar escribiendo y probando nuestro código.</a:t>
            </a:r>
            <a:endParaRPr lang="es-CO" b="1" dirty="0"/>
          </a:p>
        </p:txBody>
      </p:sp>
      <p:sp>
        <p:nvSpPr>
          <p:cNvPr id="4" name="Marcador de contenido 2">
            <a:extLst>
              <a:ext uri="{FF2B5EF4-FFF2-40B4-BE49-F238E27FC236}">
                <a16:creationId xmlns:a16="http://schemas.microsoft.com/office/drawing/2014/main" id="{C2FF6760-B89C-D89B-E7FA-52F9F8C806E1}"/>
              </a:ext>
            </a:extLst>
          </p:cNvPr>
          <p:cNvSpPr txBox="1">
            <a:spLocks/>
          </p:cNvSpPr>
          <p:nvPr/>
        </p:nvSpPr>
        <p:spPr>
          <a:xfrm>
            <a:off x="838200" y="2205854"/>
            <a:ext cx="10515600" cy="365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Crear un nuevo Notebook en Google Colab</a:t>
            </a:r>
          </a:p>
        </p:txBody>
      </p:sp>
      <p:pic>
        <p:nvPicPr>
          <p:cNvPr id="5" name="Picture 4">
            <a:extLst>
              <a:ext uri="{FF2B5EF4-FFF2-40B4-BE49-F238E27FC236}">
                <a16:creationId xmlns:a16="http://schemas.microsoft.com/office/drawing/2014/main" id="{C1E7E17D-D221-8EF9-B8C9-3EF10C26481E}"/>
              </a:ext>
            </a:extLst>
          </p:cNvPr>
          <p:cNvPicPr>
            <a:picLocks noChangeAspect="1"/>
          </p:cNvPicPr>
          <p:nvPr/>
        </p:nvPicPr>
        <p:blipFill>
          <a:blip r:embed="rId2"/>
          <a:stretch>
            <a:fillRect/>
          </a:stretch>
        </p:blipFill>
        <p:spPr>
          <a:xfrm>
            <a:off x="1232231" y="2822851"/>
            <a:ext cx="2674718" cy="530860"/>
          </a:xfrm>
          <a:prstGeom prst="rect">
            <a:avLst/>
          </a:prstGeom>
        </p:spPr>
      </p:pic>
      <p:pic>
        <p:nvPicPr>
          <p:cNvPr id="6" name="Picture 5">
            <a:extLst>
              <a:ext uri="{FF2B5EF4-FFF2-40B4-BE49-F238E27FC236}">
                <a16:creationId xmlns:a16="http://schemas.microsoft.com/office/drawing/2014/main" id="{145DDE59-0E21-4295-C716-BD1C2662A875}"/>
              </a:ext>
            </a:extLst>
          </p:cNvPr>
          <p:cNvPicPr>
            <a:picLocks noChangeAspect="1"/>
          </p:cNvPicPr>
          <p:nvPr/>
        </p:nvPicPr>
        <p:blipFill>
          <a:blip r:embed="rId3"/>
          <a:stretch>
            <a:fillRect/>
          </a:stretch>
        </p:blipFill>
        <p:spPr>
          <a:xfrm>
            <a:off x="4564123" y="2674624"/>
            <a:ext cx="2994086" cy="827313"/>
          </a:xfrm>
          <a:prstGeom prst="rect">
            <a:avLst/>
          </a:prstGeom>
        </p:spPr>
      </p:pic>
      <p:cxnSp>
        <p:nvCxnSpPr>
          <p:cNvPr id="8" name="Straight Arrow Connector 7">
            <a:extLst>
              <a:ext uri="{FF2B5EF4-FFF2-40B4-BE49-F238E27FC236}">
                <a16:creationId xmlns:a16="http://schemas.microsoft.com/office/drawing/2014/main" id="{E79ABA7E-E814-B50F-8AD8-B58B2B742BB3}"/>
              </a:ext>
            </a:extLst>
          </p:cNvPr>
          <p:cNvCxnSpPr>
            <a:cxnSpLocks/>
            <a:stCxn id="5" idx="3"/>
            <a:endCxn id="6" idx="1"/>
          </p:cNvCxnSpPr>
          <p:nvPr/>
        </p:nvCxnSpPr>
        <p:spPr>
          <a:xfrm>
            <a:off x="3906949" y="3088281"/>
            <a:ext cx="6571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82A450B-8F8B-993D-432F-50C270212276}"/>
              </a:ext>
            </a:extLst>
          </p:cNvPr>
          <p:cNvPicPr>
            <a:picLocks noChangeAspect="1"/>
          </p:cNvPicPr>
          <p:nvPr/>
        </p:nvPicPr>
        <p:blipFill>
          <a:blip r:embed="rId4"/>
          <a:stretch>
            <a:fillRect/>
          </a:stretch>
        </p:blipFill>
        <p:spPr>
          <a:xfrm>
            <a:off x="8215383" y="2719166"/>
            <a:ext cx="2937529" cy="723084"/>
          </a:xfrm>
          <a:prstGeom prst="rect">
            <a:avLst/>
          </a:prstGeom>
        </p:spPr>
      </p:pic>
      <p:cxnSp>
        <p:nvCxnSpPr>
          <p:cNvPr id="19" name="Straight Arrow Connector 18">
            <a:extLst>
              <a:ext uri="{FF2B5EF4-FFF2-40B4-BE49-F238E27FC236}">
                <a16:creationId xmlns:a16="http://schemas.microsoft.com/office/drawing/2014/main" id="{A43E4EDD-BD73-2678-3F98-7B9214692B24}"/>
              </a:ext>
            </a:extLst>
          </p:cNvPr>
          <p:cNvCxnSpPr>
            <a:cxnSpLocks/>
            <a:stCxn id="6" idx="3"/>
            <a:endCxn id="16" idx="1"/>
          </p:cNvCxnSpPr>
          <p:nvPr/>
        </p:nvCxnSpPr>
        <p:spPr>
          <a:xfrm flipV="1">
            <a:off x="7558209" y="3080708"/>
            <a:ext cx="657174" cy="7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Marcador de contenido 2">
            <a:extLst>
              <a:ext uri="{FF2B5EF4-FFF2-40B4-BE49-F238E27FC236}">
                <a16:creationId xmlns:a16="http://schemas.microsoft.com/office/drawing/2014/main" id="{FD262B15-659A-AFC1-F7D6-C8D7DDA464BB}"/>
              </a:ext>
            </a:extLst>
          </p:cNvPr>
          <p:cNvSpPr txBox="1">
            <a:spLocks/>
          </p:cNvSpPr>
          <p:nvPr/>
        </p:nvSpPr>
        <p:spPr>
          <a:xfrm>
            <a:off x="838200" y="3788524"/>
            <a:ext cx="5135880" cy="2769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Como funciona Google Colab?</a:t>
            </a:r>
          </a:p>
          <a:p>
            <a:pPr marL="0" indent="0">
              <a:buFont typeface="Arial" panose="020B0604020202020204" pitchFamily="34" charset="0"/>
              <a:buNone/>
            </a:pPr>
            <a:r>
              <a:rPr lang="es-CO" dirty="0"/>
              <a:t>Google nos permite conectarnos a máquinas propias de ellos a través de internet, y esto se conoce como </a:t>
            </a:r>
            <a:r>
              <a:rPr lang="es-CO" b="1" i="1" dirty="0"/>
              <a:t>computación en la nube.</a:t>
            </a:r>
          </a:p>
          <a:p>
            <a:pPr marL="0" indent="0">
              <a:buFont typeface="Arial" panose="020B0604020202020204" pitchFamily="34" charset="0"/>
              <a:buNone/>
            </a:pPr>
            <a:endParaRPr lang="es-CO" b="1" i="1" dirty="0"/>
          </a:p>
          <a:p>
            <a:pPr marL="0" indent="0">
              <a:buFont typeface="Arial" panose="020B0604020202020204" pitchFamily="34" charset="0"/>
              <a:buNone/>
            </a:pPr>
            <a:r>
              <a:rPr lang="es-CO" dirty="0"/>
              <a:t>Google tiene máquinas ya configuradas con todas las aplicaciones que nosotros necesitamos, por eso es tan rápido empezar a programar o desplegar código.</a:t>
            </a:r>
          </a:p>
        </p:txBody>
      </p:sp>
      <p:pic>
        <p:nvPicPr>
          <p:cNvPr id="27" name="Picture 26">
            <a:extLst>
              <a:ext uri="{FF2B5EF4-FFF2-40B4-BE49-F238E27FC236}">
                <a16:creationId xmlns:a16="http://schemas.microsoft.com/office/drawing/2014/main" id="{9791001E-D01E-55C1-2A39-FF2660047BD8}"/>
              </a:ext>
            </a:extLst>
          </p:cNvPr>
          <p:cNvPicPr>
            <a:picLocks noChangeAspect="1"/>
          </p:cNvPicPr>
          <p:nvPr/>
        </p:nvPicPr>
        <p:blipFill>
          <a:blip r:embed="rId5"/>
          <a:stretch>
            <a:fillRect/>
          </a:stretch>
        </p:blipFill>
        <p:spPr>
          <a:xfrm>
            <a:off x="6017623" y="3769720"/>
            <a:ext cx="5878286" cy="2645782"/>
          </a:xfrm>
          <a:prstGeom prst="rect">
            <a:avLst/>
          </a:prstGeom>
        </p:spPr>
      </p:pic>
    </p:spTree>
    <p:extLst>
      <p:ext uri="{BB962C8B-B14F-4D97-AF65-F5344CB8AC3E}">
        <p14:creationId xmlns:p14="http://schemas.microsoft.com/office/powerpoint/2010/main" val="406979519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05792"/>
            <a:ext cx="4036682" cy="523220"/>
          </a:xfrm>
          <a:prstGeom prst="rect">
            <a:avLst/>
          </a:prstGeom>
          <a:noFill/>
        </p:spPr>
        <p:txBody>
          <a:bodyPr wrap="square" rtlCol="0">
            <a:spAutoFit/>
          </a:bodyPr>
          <a:lstStyle/>
          <a:p>
            <a:pPr algn="ctr"/>
            <a:r>
              <a:rPr lang="es-CO" sz="2800" b="1" dirty="0">
                <a:solidFill>
                  <a:schemeClr val="bg1"/>
                </a:solidFill>
              </a:rPr>
              <a:t>CLASE 03</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102059689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Conceptos básicos de programación</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9068351" cy="1568541"/>
          </a:xfrm>
        </p:spPr>
        <p:txBody>
          <a:bodyPr/>
          <a:lstStyle/>
          <a:p>
            <a:pPr marL="0" indent="0">
              <a:buNone/>
            </a:pPr>
            <a:r>
              <a:rPr lang="en-CO" b="1" dirty="0"/>
              <a:t>Qué es la memoria RAM? </a:t>
            </a:r>
            <a:r>
              <a:rPr lang="en-CO" dirty="0"/>
              <a:t>La memoria RAM es la memoria principal de los dispositivos electronicos, donde los programas almacenan de manera temporal la información que estan usando.</a:t>
            </a:r>
          </a:p>
          <a:p>
            <a:pPr marL="0" indent="0">
              <a:buNone/>
            </a:pPr>
            <a:r>
              <a:rPr lang="en-CO" b="1" dirty="0"/>
              <a:t>Qué es una variable? </a:t>
            </a:r>
            <a:r>
              <a:rPr lang="en-CO" dirty="0"/>
              <a:t>Es un espacio que se reserva en la memoria RAM, donde podremos guardar cualquier tipo de información.</a:t>
            </a:r>
          </a:p>
          <a:p>
            <a:pPr marL="0" indent="0">
              <a:buNone/>
            </a:pPr>
            <a:endParaRPr lang="en-CO" b="1" dirty="0"/>
          </a:p>
        </p:txBody>
      </p:sp>
      <p:pic>
        <p:nvPicPr>
          <p:cNvPr id="3074" name="Picture 2" descr="Memoria RAM ValueRAM color verde 8GB 1 Kingston KVR16LS11/8 | Envío gratis">
            <a:extLst>
              <a:ext uri="{FF2B5EF4-FFF2-40B4-BE49-F238E27FC236}">
                <a16:creationId xmlns:a16="http://schemas.microsoft.com/office/drawing/2014/main" id="{D234D588-AD74-07D9-1B8E-CA69ED500C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7942" y="1590263"/>
            <a:ext cx="1585858" cy="10555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52FCC2-CAB1-8BD8-4868-D5250E765D42}"/>
              </a:ext>
            </a:extLst>
          </p:cNvPr>
          <p:cNvPicPr>
            <a:picLocks noChangeAspect="1"/>
          </p:cNvPicPr>
          <p:nvPr/>
        </p:nvPicPr>
        <p:blipFill>
          <a:blip r:embed="rId3"/>
          <a:stretch>
            <a:fillRect/>
          </a:stretch>
        </p:blipFill>
        <p:spPr>
          <a:xfrm>
            <a:off x="954765" y="3707674"/>
            <a:ext cx="3652069" cy="1850289"/>
          </a:xfrm>
          <a:prstGeom prst="rect">
            <a:avLst/>
          </a:prstGeom>
        </p:spPr>
      </p:pic>
      <p:sp>
        <p:nvSpPr>
          <p:cNvPr id="6" name="Content Placeholder 8">
            <a:extLst>
              <a:ext uri="{FF2B5EF4-FFF2-40B4-BE49-F238E27FC236}">
                <a16:creationId xmlns:a16="http://schemas.microsoft.com/office/drawing/2014/main" id="{207856B5-3965-59AC-8D1F-A414E7D3F8D0}"/>
              </a:ext>
            </a:extLst>
          </p:cNvPr>
          <p:cNvSpPr txBox="1">
            <a:spLocks/>
          </p:cNvSpPr>
          <p:nvPr/>
        </p:nvSpPr>
        <p:spPr>
          <a:xfrm>
            <a:off x="4723399" y="3429001"/>
            <a:ext cx="6513836" cy="10208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Qué es un interpretador de código? </a:t>
            </a:r>
            <a:r>
              <a:rPr lang="en-CO" dirty="0"/>
              <a:t>Un interpretador de código es un programa que convierte el código fuente a código de maquina, ya que las maqinas solo entienden 1s y 0s.</a:t>
            </a:r>
            <a:r>
              <a:rPr lang="en-CO" b="1" dirty="0"/>
              <a:t>  </a:t>
            </a:r>
          </a:p>
        </p:txBody>
      </p:sp>
      <p:sp>
        <p:nvSpPr>
          <p:cNvPr id="8" name="TextBox 7">
            <a:extLst>
              <a:ext uri="{FF2B5EF4-FFF2-40B4-BE49-F238E27FC236}">
                <a16:creationId xmlns:a16="http://schemas.microsoft.com/office/drawing/2014/main" id="{FA544CC6-0359-819F-F132-CB09EDA79543}"/>
              </a:ext>
            </a:extLst>
          </p:cNvPr>
          <p:cNvSpPr txBox="1"/>
          <p:nvPr/>
        </p:nvSpPr>
        <p:spPr>
          <a:xfrm>
            <a:off x="838200" y="6188210"/>
            <a:ext cx="6146074" cy="338554"/>
          </a:xfrm>
          <a:prstGeom prst="rect">
            <a:avLst/>
          </a:prstGeom>
          <a:noFill/>
        </p:spPr>
        <p:txBody>
          <a:bodyPr wrap="square">
            <a:spAutoFit/>
          </a:bodyPr>
          <a:lstStyle/>
          <a:p>
            <a:r>
              <a:rPr lang="en-CO" sz="1600" dirty="0">
                <a:hlinkClick r:id="rId4"/>
              </a:rPr>
              <a:t>https://blog.makeitreal.camp/lenguajes-compilados-e-interpretados/</a:t>
            </a:r>
            <a:r>
              <a:rPr lang="en-CO" sz="1600" dirty="0"/>
              <a:t> </a:t>
            </a:r>
          </a:p>
        </p:txBody>
      </p:sp>
      <p:pic>
        <p:nvPicPr>
          <p:cNvPr id="3076" name="Picture 4" descr="Lenguaje de alto nivel a lenguaje de máquina">
            <a:extLst>
              <a:ext uri="{FF2B5EF4-FFF2-40B4-BE49-F238E27FC236}">
                <a16:creationId xmlns:a16="http://schemas.microsoft.com/office/drawing/2014/main" id="{14E4EBE5-7AC8-500B-F596-6C72CE49A3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38" t="8403" r="7768" b="11247"/>
          <a:stretch/>
        </p:blipFill>
        <p:spPr bwMode="auto">
          <a:xfrm>
            <a:off x="5349342" y="4228763"/>
            <a:ext cx="5211529" cy="195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19759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Introducción a Python</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489439"/>
            <a:ext cx="4230189" cy="1949495"/>
          </a:xfrm>
        </p:spPr>
        <p:txBody>
          <a:bodyPr/>
          <a:lstStyle/>
          <a:p>
            <a:r>
              <a:rPr lang="en-CO" dirty="0"/>
              <a:t>Como crear comentarios.</a:t>
            </a:r>
          </a:p>
          <a:p>
            <a:r>
              <a:rPr lang="en-CO" dirty="0"/>
              <a:t>Asignar un valor a una variable.</a:t>
            </a:r>
          </a:p>
          <a:p>
            <a:r>
              <a:rPr lang="en-CO" dirty="0"/>
              <a:t>Imprimir la variable.</a:t>
            </a:r>
          </a:p>
          <a:p>
            <a:r>
              <a:rPr lang="en-CO" dirty="0"/>
              <a:t>Tipos de datos.</a:t>
            </a:r>
          </a:p>
          <a:p>
            <a:r>
              <a:rPr lang="en-CO" dirty="0"/>
              <a:t>Syntaxis de Python.</a:t>
            </a:r>
          </a:p>
        </p:txBody>
      </p:sp>
      <p:pic>
        <p:nvPicPr>
          <p:cNvPr id="4098" name="Picture 2">
            <a:extLst>
              <a:ext uri="{FF2B5EF4-FFF2-40B4-BE49-F238E27FC236}">
                <a16:creationId xmlns:a16="http://schemas.microsoft.com/office/drawing/2014/main" id="{096AF11D-718E-A593-9EB3-4292E0772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99897"/>
            <a:ext cx="8242300" cy="28829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63B9354D-0DAA-DE0E-4270-1914B28F4590}"/>
              </a:ext>
            </a:extLst>
          </p:cNvPr>
          <p:cNvSpPr txBox="1">
            <a:spLocks/>
          </p:cNvSpPr>
          <p:nvPr/>
        </p:nvSpPr>
        <p:spPr>
          <a:xfrm>
            <a:off x="5231673" y="1489439"/>
            <a:ext cx="6463938" cy="1863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O" dirty="0"/>
              <a:t>Palabras reservadas en Python.</a:t>
            </a:r>
          </a:p>
          <a:p>
            <a:r>
              <a:rPr lang="en-CO" dirty="0"/>
              <a:t>Importancia de la correcta identación (tabulación).</a:t>
            </a:r>
          </a:p>
          <a:p>
            <a:r>
              <a:rPr lang="en-CO" dirty="0"/>
              <a:t>Entrada de datos por consola.</a:t>
            </a:r>
          </a:p>
          <a:p>
            <a:r>
              <a:rPr lang="en-CO" dirty="0"/>
              <a:t>Python ejecuta línea por línea.</a:t>
            </a:r>
          </a:p>
          <a:p>
            <a:r>
              <a:rPr lang="en-CO" dirty="0"/>
              <a:t>Nombramiento de las variables y funciones.</a:t>
            </a:r>
          </a:p>
          <a:p>
            <a:endParaRPr lang="en-CO" dirty="0"/>
          </a:p>
        </p:txBody>
      </p:sp>
      <p:sp>
        <p:nvSpPr>
          <p:cNvPr id="6" name="Content Placeholder 8">
            <a:extLst>
              <a:ext uri="{FF2B5EF4-FFF2-40B4-BE49-F238E27FC236}">
                <a16:creationId xmlns:a16="http://schemas.microsoft.com/office/drawing/2014/main" id="{16362167-89D8-410B-3BBC-FBBE5240378C}"/>
              </a:ext>
            </a:extLst>
          </p:cNvPr>
          <p:cNvSpPr txBox="1">
            <a:spLocks/>
          </p:cNvSpPr>
          <p:nvPr/>
        </p:nvSpPr>
        <p:spPr>
          <a:xfrm>
            <a:off x="9239793" y="3505201"/>
            <a:ext cx="2778035" cy="273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O" b="1" dirty="0"/>
              <a:t>Tipado dinamico: </a:t>
            </a:r>
            <a:r>
              <a:rPr lang="en-CO" dirty="0"/>
              <a:t>Python es un lenguaje de tipado dinamico, lo que quiere decir que el tipo de variable, se asigna automaticamente de acuerdo al valor asignado de la mismo.</a:t>
            </a:r>
            <a:endParaRPr lang="en-CO" b="1" dirty="0"/>
          </a:p>
        </p:txBody>
      </p:sp>
      <p:pic>
        <p:nvPicPr>
          <p:cNvPr id="3" name="Picture 2">
            <a:extLst>
              <a:ext uri="{FF2B5EF4-FFF2-40B4-BE49-F238E27FC236}">
                <a16:creationId xmlns:a16="http://schemas.microsoft.com/office/drawing/2014/main" id="{644628AB-1E5A-7A99-5287-1EB28BE9F145}"/>
              </a:ext>
            </a:extLst>
          </p:cNvPr>
          <p:cNvPicPr>
            <a:picLocks noChangeAspect="1"/>
          </p:cNvPicPr>
          <p:nvPr/>
        </p:nvPicPr>
        <p:blipFill>
          <a:blip r:embed="rId3"/>
          <a:stretch>
            <a:fillRect/>
          </a:stretch>
        </p:blipFill>
        <p:spPr>
          <a:xfrm>
            <a:off x="9005389" y="64254"/>
            <a:ext cx="3186611" cy="1626434"/>
          </a:xfrm>
          <a:prstGeom prst="rect">
            <a:avLst/>
          </a:prstGeom>
        </p:spPr>
      </p:pic>
      <p:pic>
        <p:nvPicPr>
          <p:cNvPr id="8" name="Picture 4" descr="Java API y Ejemplos">
            <a:extLst>
              <a:ext uri="{FF2B5EF4-FFF2-40B4-BE49-F238E27FC236}">
                <a16:creationId xmlns:a16="http://schemas.microsoft.com/office/drawing/2014/main" id="{52D4FEA4-C57D-8C7E-5B5F-730BD845EE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9512" y="-61549"/>
            <a:ext cx="1550988" cy="155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714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a:t>Tipos de software más común</a:t>
            </a:r>
            <a:endParaRPr lang="es-CO" dirty="0"/>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690688"/>
            <a:ext cx="4839789" cy="1191849"/>
          </a:xfrm>
        </p:spPr>
        <p:txBody>
          <a:bodyPr/>
          <a:lstStyle/>
          <a:p>
            <a:r>
              <a:rPr lang="es-CO" dirty="0"/>
              <a:t>Sistema operativo.</a:t>
            </a:r>
          </a:p>
          <a:p>
            <a:r>
              <a:rPr lang="es-CO" dirty="0"/>
              <a:t>Software de aplicación.</a:t>
            </a:r>
          </a:p>
          <a:p>
            <a:r>
              <a:rPr lang="es-CO" dirty="0"/>
              <a:t>Software especializado.</a:t>
            </a:r>
          </a:p>
          <a:p>
            <a:pPr marL="0" indent="0">
              <a:buNone/>
            </a:pPr>
            <a:endParaRPr lang="es-CO" dirty="0"/>
          </a:p>
        </p:txBody>
      </p:sp>
      <p:pic>
        <p:nvPicPr>
          <p:cNvPr id="2050" name="Picture 2">
            <a:extLst>
              <a:ext uri="{FF2B5EF4-FFF2-40B4-BE49-F238E27FC236}">
                <a16:creationId xmlns:a16="http://schemas.microsoft.com/office/drawing/2014/main" id="{FA7CBDF3-41BC-EDA0-9862-A02F03A6D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742" y="1477196"/>
            <a:ext cx="5103433" cy="1618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5A8397-6CDC-0CEE-04AB-4D4D524A7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42" y="3096027"/>
            <a:ext cx="4724400" cy="28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80713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Ingresar y mostrar datos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690688"/>
            <a:ext cx="10515600" cy="4632416"/>
          </a:xfrm>
        </p:spPr>
        <p:txBody>
          <a:bodyPr>
            <a:normAutofit lnSpcReduction="10000"/>
          </a:bodyPr>
          <a:lstStyle/>
          <a:p>
            <a:pPr marL="0" indent="0">
              <a:buNone/>
            </a:pPr>
            <a:r>
              <a:rPr lang="en-CO" b="1" dirty="0"/>
              <a:t>INGRESAR DATOS</a:t>
            </a:r>
          </a:p>
          <a:p>
            <a:pPr marL="0" indent="0">
              <a:buNone/>
            </a:pPr>
            <a:r>
              <a:rPr lang="en-CO" dirty="0"/>
              <a:t>Para ingresar datos a nuestro código, Python nos provee de una función que se llama </a:t>
            </a:r>
            <a:r>
              <a:rPr lang="en-CO" b="1" dirty="0"/>
              <a:t>input()</a:t>
            </a:r>
            <a:r>
              <a:rPr lang="en-CO" dirty="0"/>
              <a:t>, el cual va a preguntar el usuario lo que nosotros querramos.</a:t>
            </a:r>
          </a:p>
          <a:p>
            <a:pPr marL="0" indent="0">
              <a:buNone/>
            </a:pPr>
            <a:r>
              <a:rPr lang="en-CO" b="1" dirty="0"/>
              <a:t>MOSTRAR DATOS</a:t>
            </a:r>
          </a:p>
          <a:p>
            <a:pPr marL="0" indent="0">
              <a:buNone/>
            </a:pPr>
            <a:r>
              <a:rPr lang="en-CO" dirty="0"/>
              <a:t>Para mostrar datos, Python nos provee la función </a:t>
            </a:r>
            <a:r>
              <a:rPr lang="en-CO" b="1" dirty="0"/>
              <a:t>print()</a:t>
            </a:r>
            <a:r>
              <a:rPr lang="en-CO" dirty="0"/>
              <a:t>, donde vamos a poder mostrarle a nuestros usuarios la información.</a:t>
            </a:r>
          </a:p>
          <a:p>
            <a:pPr marL="0" indent="0">
              <a:buNone/>
            </a:pPr>
            <a:r>
              <a:rPr lang="en-CO" b="1" dirty="0"/>
              <a:t>IMPRESIÓN CON FORMATO</a:t>
            </a:r>
          </a:p>
          <a:p>
            <a:pPr marL="0" indent="0">
              <a:buNone/>
            </a:pPr>
            <a:r>
              <a:rPr lang="en-CO" dirty="0"/>
              <a:t>Para esto, debemos agregar una f al print, así: </a:t>
            </a:r>
            <a:r>
              <a:rPr lang="en-CO" b="1" dirty="0"/>
              <a:t>print(f’Su edad es: {edad}’)</a:t>
            </a:r>
          </a:p>
          <a:p>
            <a:pPr marL="0" indent="0">
              <a:buNone/>
            </a:pPr>
            <a:r>
              <a:rPr lang="en-CO" b="1" dirty="0"/>
              <a:t>CÓDIGO LEGIBLE</a:t>
            </a:r>
          </a:p>
          <a:p>
            <a:pPr marL="0" indent="0">
              <a:buNone/>
            </a:pPr>
            <a:r>
              <a:rPr lang="en-CO" dirty="0"/>
              <a:t>Desde la fundación de Python se tienen varios criterios para el nombramiento de las variables, de las funciones, parametros, etc. Así, algo muy recomendable es agregar espacios entre la definición de las variables y el valor de estas.</a:t>
            </a:r>
          </a:p>
          <a:p>
            <a:pPr marL="0" indent="0">
              <a:buNone/>
            </a:pPr>
            <a:r>
              <a:rPr lang="en-CO" b="1" dirty="0"/>
              <a:t>CASTING DE VARIABLES</a:t>
            </a:r>
          </a:p>
          <a:p>
            <a:pPr marL="0" indent="0">
              <a:buNone/>
            </a:pPr>
            <a:r>
              <a:rPr lang="en-CO" dirty="0"/>
              <a:t>En ocasiones Python interpreta variables númericas como alfa numericas, sin embargo, puede que necesitemos operar la variable con otra y para esto, debemos convertirla en númerica.</a:t>
            </a:r>
          </a:p>
        </p:txBody>
      </p:sp>
    </p:spTree>
    <p:extLst>
      <p:ext uri="{BB962C8B-B14F-4D97-AF65-F5344CB8AC3E}">
        <p14:creationId xmlns:p14="http://schemas.microsoft.com/office/powerpoint/2010/main" val="13270084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05792"/>
            <a:ext cx="4036682" cy="523220"/>
          </a:xfrm>
          <a:prstGeom prst="rect">
            <a:avLst/>
          </a:prstGeom>
          <a:noFill/>
        </p:spPr>
        <p:txBody>
          <a:bodyPr wrap="square" rtlCol="0">
            <a:spAutoFit/>
          </a:bodyPr>
          <a:lstStyle/>
          <a:p>
            <a:pPr algn="ctr"/>
            <a:r>
              <a:rPr lang="es-CO" sz="2800" b="1" dirty="0">
                <a:solidFill>
                  <a:schemeClr val="bg1"/>
                </a:solidFill>
              </a:rPr>
              <a:t>CLASE 04</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34969055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Repaso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690688"/>
            <a:ext cx="8444345" cy="4710112"/>
          </a:xfrm>
        </p:spPr>
        <p:txBody>
          <a:bodyPr>
            <a:normAutofit/>
          </a:bodyPr>
          <a:lstStyle/>
          <a:p>
            <a:r>
              <a:rPr lang="en-GB" b="1" dirty="0"/>
              <a:t>Qué es </a:t>
            </a:r>
            <a:r>
              <a:rPr lang="en-GB" b="1" dirty="0" err="1"/>
              <a:t>una</a:t>
            </a:r>
            <a:r>
              <a:rPr lang="en-GB" b="1" dirty="0"/>
              <a:t> variable? </a:t>
            </a:r>
            <a:r>
              <a:rPr lang="en-GB" dirty="0"/>
              <a:t>Es un </a:t>
            </a:r>
            <a:r>
              <a:rPr lang="en-GB" dirty="0" err="1"/>
              <a:t>lugar</a:t>
            </a:r>
            <a:r>
              <a:rPr lang="en-GB" dirty="0"/>
              <a:t> en la </a:t>
            </a:r>
            <a:r>
              <a:rPr lang="en-GB" dirty="0" err="1"/>
              <a:t>memoria</a:t>
            </a:r>
            <a:r>
              <a:rPr lang="en-GB" dirty="0"/>
              <a:t> RAM </a:t>
            </a:r>
            <a:r>
              <a:rPr lang="en-GB" dirty="0" err="1"/>
              <a:t>donde</a:t>
            </a:r>
            <a:r>
              <a:rPr lang="en-GB" dirty="0"/>
              <a:t> </a:t>
            </a:r>
            <a:r>
              <a:rPr lang="en-GB" dirty="0" err="1"/>
              <a:t>guardamos</a:t>
            </a:r>
            <a:r>
              <a:rPr lang="en-GB" dirty="0"/>
              <a:t> y recuperamos (leer) datos. </a:t>
            </a:r>
          </a:p>
          <a:p>
            <a:pPr marL="0" indent="0">
              <a:buNone/>
            </a:pPr>
            <a:r>
              <a:rPr lang="en-GB" dirty="0"/>
              <a:t>Podemos: </a:t>
            </a:r>
          </a:p>
          <a:p>
            <a:pPr lvl="1"/>
            <a:r>
              <a:rPr lang="en-GB" b="1" dirty="0"/>
              <a:t>Asignar </a:t>
            </a:r>
            <a:r>
              <a:rPr lang="en-GB" b="1" dirty="0" err="1"/>
              <a:t>valor</a:t>
            </a:r>
            <a:r>
              <a:rPr lang="en-GB" dirty="0"/>
              <a:t>:     </a:t>
            </a:r>
            <a:r>
              <a:rPr lang="en-GB" b="1" dirty="0" err="1">
                <a:solidFill>
                  <a:schemeClr val="accent5">
                    <a:lumMod val="75000"/>
                  </a:schemeClr>
                </a:solidFill>
                <a:latin typeface="Consolas" panose="020B0609020204030204" pitchFamily="49" charset="0"/>
              </a:rPr>
              <a:t>nombre_paciente</a:t>
            </a:r>
            <a:r>
              <a:rPr lang="en-GB" dirty="0">
                <a:solidFill>
                  <a:schemeClr val="accent5">
                    <a:lumMod val="75000"/>
                  </a:schemeClr>
                </a:solidFill>
                <a:latin typeface="Consolas" panose="020B0609020204030204" pitchFamily="49" charset="0"/>
              </a:rPr>
              <a:t> = ‘Pedro’</a:t>
            </a:r>
          </a:p>
          <a:p>
            <a:pPr lvl="1"/>
            <a:r>
              <a:rPr lang="en-GB" b="1" dirty="0"/>
              <a:t>Modificar </a:t>
            </a:r>
            <a:r>
              <a:rPr lang="en-GB" b="1" dirty="0" err="1"/>
              <a:t>valor</a:t>
            </a:r>
            <a:r>
              <a:rPr lang="en-GB" dirty="0"/>
              <a:t>:  </a:t>
            </a:r>
            <a:r>
              <a:rPr lang="en-GB" b="1" dirty="0" err="1">
                <a:solidFill>
                  <a:schemeClr val="accent5">
                    <a:lumMod val="75000"/>
                  </a:schemeClr>
                </a:solidFill>
                <a:latin typeface="Consolas" panose="020B0609020204030204" pitchFamily="49" charset="0"/>
              </a:rPr>
              <a:t>nombre_paciente</a:t>
            </a:r>
            <a:r>
              <a:rPr lang="en-GB" dirty="0">
                <a:solidFill>
                  <a:schemeClr val="accent5">
                    <a:lumMod val="75000"/>
                  </a:schemeClr>
                </a:solidFill>
                <a:latin typeface="Consolas" panose="020B0609020204030204" pitchFamily="49" charset="0"/>
              </a:rPr>
              <a:t> = ‘Leonardo </a:t>
            </a:r>
            <a:r>
              <a:rPr lang="en-GB" dirty="0" err="1">
                <a:solidFill>
                  <a:schemeClr val="accent5">
                    <a:lumMod val="75000"/>
                  </a:schemeClr>
                </a:solidFill>
                <a:latin typeface="Consolas" panose="020B0609020204030204" pitchFamily="49" charset="0"/>
              </a:rPr>
              <a:t>Peréz</a:t>
            </a:r>
            <a:r>
              <a:rPr lang="en-GB" dirty="0">
                <a:solidFill>
                  <a:schemeClr val="accent5">
                    <a:lumMod val="75000"/>
                  </a:schemeClr>
                </a:solidFill>
                <a:latin typeface="Consolas" panose="020B0609020204030204" pitchFamily="49" charset="0"/>
              </a:rPr>
              <a:t>’</a:t>
            </a:r>
          </a:p>
          <a:p>
            <a:pPr lvl="1"/>
            <a:r>
              <a:rPr lang="en-GB" b="1" dirty="0"/>
              <a:t>Eliminar </a:t>
            </a:r>
            <a:r>
              <a:rPr lang="en-GB" b="1" dirty="0" err="1"/>
              <a:t>valor</a:t>
            </a:r>
            <a:r>
              <a:rPr lang="en-GB" dirty="0"/>
              <a:t>:    </a:t>
            </a:r>
            <a:r>
              <a:rPr lang="en-GB" b="1" dirty="0" err="1">
                <a:solidFill>
                  <a:schemeClr val="accent5">
                    <a:lumMod val="75000"/>
                  </a:schemeClr>
                </a:solidFill>
                <a:latin typeface="Consolas" panose="020B0609020204030204" pitchFamily="49" charset="0"/>
              </a:rPr>
              <a:t>nombre_paciente</a:t>
            </a:r>
            <a:r>
              <a:rPr lang="en-GB" b="1" dirty="0">
                <a:solidFill>
                  <a:schemeClr val="accent5">
                    <a:lumMod val="75000"/>
                  </a:schemeClr>
                </a:solidFill>
                <a:latin typeface="Consolas" panose="020B0609020204030204" pitchFamily="49" charset="0"/>
              </a:rPr>
              <a:t> </a:t>
            </a:r>
            <a:r>
              <a:rPr lang="en-GB" dirty="0">
                <a:solidFill>
                  <a:schemeClr val="accent5">
                    <a:lumMod val="75000"/>
                  </a:schemeClr>
                </a:solidFill>
                <a:latin typeface="Consolas" panose="020B0609020204030204" pitchFamily="49" charset="0"/>
              </a:rPr>
              <a:t>= None</a:t>
            </a:r>
          </a:p>
          <a:p>
            <a:pPr marL="457200" lvl="1" indent="0">
              <a:buNone/>
            </a:pPr>
            <a:endParaRPr lang="en-GB" dirty="0"/>
          </a:p>
          <a:p>
            <a:r>
              <a:rPr lang="en-GB" b="1" dirty="0" err="1"/>
              <a:t>Sintaxis</a:t>
            </a:r>
            <a:r>
              <a:rPr lang="en-GB" b="1" dirty="0"/>
              <a:t> b</a:t>
            </a:r>
            <a:r>
              <a:rPr lang="es-CO" sz="1600" b="1" dirty="0" err="1"/>
              <a:t>ásica</a:t>
            </a:r>
            <a:r>
              <a:rPr lang="es-CO" sz="1600" b="1" dirty="0"/>
              <a:t>: </a:t>
            </a:r>
            <a:r>
              <a:rPr lang="es-CO" sz="1600" dirty="0"/>
              <a:t>Python propicia la creación de código legible y compacto. Se encuentra muy cercano a la forma en que nosotros los seres humanos realizamos órdenes a otros. </a:t>
            </a:r>
            <a:r>
              <a:rPr lang="es-CO" sz="1600" b="1" dirty="0"/>
              <a:t>Por ejemplo, </a:t>
            </a:r>
            <a:r>
              <a:rPr lang="es-CO" sz="1600" dirty="0"/>
              <a:t>Suponiendo que alguien (programador) va a orientar a otra persona (computador), que imprima un cartel que diga </a:t>
            </a:r>
            <a:r>
              <a:rPr lang="es-CO" sz="1600" b="1" dirty="0"/>
              <a:t>‘Hola Python’, </a:t>
            </a:r>
            <a:r>
              <a:rPr lang="es-CO" sz="1600" dirty="0"/>
              <a:t>entonces, en un lenguaje como Python se procedería de la siguiente manera:</a:t>
            </a:r>
          </a:p>
          <a:p>
            <a:pPr marL="457200" lvl="1" indent="0">
              <a:buNone/>
            </a:pPr>
            <a:r>
              <a:rPr lang="en-GB" b="1" dirty="0">
                <a:solidFill>
                  <a:schemeClr val="accent5">
                    <a:lumMod val="75000"/>
                  </a:schemeClr>
                </a:solidFill>
                <a:latin typeface="Consolas" panose="020B0609020204030204" pitchFamily="49" charset="0"/>
              </a:rPr>
              <a:t>print(‘Hola Python’)</a:t>
            </a:r>
          </a:p>
          <a:p>
            <a:pPr marL="0" indent="0">
              <a:buNone/>
            </a:pPr>
            <a:r>
              <a:rPr lang="en-GB" dirty="0"/>
              <a:t>En </a:t>
            </a:r>
            <a:r>
              <a:rPr lang="en-GB" dirty="0" err="1"/>
              <a:t>este</a:t>
            </a:r>
            <a:r>
              <a:rPr lang="en-GB" dirty="0"/>
              <a:t> </a:t>
            </a:r>
            <a:r>
              <a:rPr lang="en-GB" dirty="0" err="1"/>
              <a:t>caso</a:t>
            </a:r>
            <a:r>
              <a:rPr lang="en-GB" dirty="0"/>
              <a:t>, </a:t>
            </a:r>
            <a:r>
              <a:rPr lang="en-GB" b="1" dirty="0"/>
              <a:t>print </a:t>
            </a:r>
            <a:r>
              <a:rPr lang="en-GB" dirty="0"/>
              <a:t>es </a:t>
            </a:r>
            <a:r>
              <a:rPr lang="en-GB" dirty="0" err="1"/>
              <a:t>el</a:t>
            </a:r>
            <a:r>
              <a:rPr lang="en-GB" dirty="0"/>
              <a:t> </a:t>
            </a:r>
            <a:r>
              <a:rPr lang="en-GB" dirty="0" err="1"/>
              <a:t>tipo</a:t>
            </a:r>
            <a:r>
              <a:rPr lang="en-GB" dirty="0"/>
              <a:t> de </a:t>
            </a:r>
            <a:r>
              <a:rPr lang="en-GB" dirty="0" err="1"/>
              <a:t>orden</a:t>
            </a:r>
            <a:r>
              <a:rPr lang="en-GB" dirty="0"/>
              <a:t> o </a:t>
            </a:r>
            <a:r>
              <a:rPr lang="en-GB" dirty="0" err="1"/>
              <a:t>comando</a:t>
            </a:r>
            <a:r>
              <a:rPr lang="en-GB" dirty="0"/>
              <a:t> que se </a:t>
            </a:r>
            <a:r>
              <a:rPr lang="en-GB" dirty="0" err="1"/>
              <a:t>va</a:t>
            </a:r>
            <a:r>
              <a:rPr lang="en-GB" dirty="0"/>
              <a:t> a </a:t>
            </a:r>
            <a:r>
              <a:rPr lang="en-GB" dirty="0" err="1"/>
              <a:t>ejecutar</a:t>
            </a:r>
            <a:r>
              <a:rPr lang="en-GB" dirty="0"/>
              <a:t> y ‘Hola Python’ es </a:t>
            </a:r>
            <a:r>
              <a:rPr lang="en-GB" dirty="0" err="1"/>
              <a:t>el</a:t>
            </a:r>
            <a:r>
              <a:rPr lang="en-GB" dirty="0"/>
              <a:t> </a:t>
            </a:r>
            <a:r>
              <a:rPr lang="en-GB" dirty="0" err="1"/>
              <a:t>mensaje</a:t>
            </a:r>
            <a:r>
              <a:rPr lang="en-GB" dirty="0"/>
              <a:t> que </a:t>
            </a:r>
            <a:r>
              <a:rPr lang="en-GB" dirty="0" err="1"/>
              <a:t>vamos</a:t>
            </a:r>
            <a:r>
              <a:rPr lang="en-GB" dirty="0"/>
              <a:t> a </a:t>
            </a:r>
            <a:r>
              <a:rPr lang="en-GB" dirty="0" err="1"/>
              <a:t>mostrar</a:t>
            </a:r>
            <a:endParaRPr lang="en-GB" dirty="0"/>
          </a:p>
          <a:p>
            <a:endParaRPr lang="en-CO" b="1" dirty="0"/>
          </a:p>
        </p:txBody>
      </p:sp>
      <p:pic>
        <p:nvPicPr>
          <p:cNvPr id="4" name="Picture 3">
            <a:extLst>
              <a:ext uri="{FF2B5EF4-FFF2-40B4-BE49-F238E27FC236}">
                <a16:creationId xmlns:a16="http://schemas.microsoft.com/office/drawing/2014/main" id="{8A776783-8212-4045-839B-BDB984938CC3}"/>
              </a:ext>
            </a:extLst>
          </p:cNvPr>
          <p:cNvPicPr>
            <a:picLocks noChangeAspect="1"/>
          </p:cNvPicPr>
          <p:nvPr/>
        </p:nvPicPr>
        <p:blipFill>
          <a:blip r:embed="rId2"/>
          <a:stretch>
            <a:fillRect/>
          </a:stretch>
        </p:blipFill>
        <p:spPr>
          <a:xfrm>
            <a:off x="8071430" y="2057217"/>
            <a:ext cx="3505190" cy="1775875"/>
          </a:xfrm>
          <a:prstGeom prst="rect">
            <a:avLst/>
          </a:prstGeom>
        </p:spPr>
      </p:pic>
    </p:spTree>
    <p:extLst>
      <p:ext uri="{BB962C8B-B14F-4D97-AF65-F5344CB8AC3E}">
        <p14:creationId xmlns:p14="http://schemas.microsoft.com/office/powerpoint/2010/main" val="339955547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Palabras claves </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199" y="1860459"/>
            <a:ext cx="8675255" cy="4632416"/>
          </a:xfrm>
        </p:spPr>
        <p:txBody>
          <a:bodyPr>
            <a:normAutofit/>
          </a:bodyPr>
          <a:lstStyle/>
          <a:p>
            <a:r>
              <a:rPr lang="es-CO" sz="1600" b="1" dirty="0">
                <a:solidFill>
                  <a:schemeClr val="accent5">
                    <a:lumMod val="75000"/>
                  </a:schemeClr>
                </a:solidFill>
                <a:latin typeface="Consolas" panose="020B0609020204030204" pitchFamily="49" charset="0"/>
              </a:rPr>
              <a:t>Print:</a:t>
            </a:r>
            <a:r>
              <a:rPr lang="es-CO" sz="1600" dirty="0">
                <a:solidFill>
                  <a:schemeClr val="accent5">
                    <a:lumMod val="75000"/>
                  </a:schemeClr>
                </a:solidFill>
                <a:latin typeface="Consolas" panose="020B0609020204030204" pitchFamily="49" charset="0"/>
              </a:rPr>
              <a:t> </a:t>
            </a:r>
            <a:r>
              <a:rPr lang="es-CO" sz="1600" dirty="0"/>
              <a:t>Se usa para mostrar mensajes en pantalla.</a:t>
            </a:r>
          </a:p>
          <a:p>
            <a:r>
              <a:rPr lang="es-CO" sz="1600" b="1" dirty="0">
                <a:solidFill>
                  <a:schemeClr val="accent5">
                    <a:lumMod val="75000"/>
                  </a:schemeClr>
                </a:solidFill>
                <a:latin typeface="Consolas" panose="020B0609020204030204" pitchFamily="49" charset="0"/>
              </a:rPr>
              <a:t>Import:</a:t>
            </a:r>
            <a:r>
              <a:rPr lang="es-CO" sz="1600" dirty="0">
                <a:solidFill>
                  <a:schemeClr val="accent5">
                    <a:lumMod val="75000"/>
                  </a:schemeClr>
                </a:solidFill>
                <a:latin typeface="Consolas" panose="020B0609020204030204" pitchFamily="49" charset="0"/>
              </a:rPr>
              <a:t> </a:t>
            </a:r>
            <a:r>
              <a:rPr lang="es-CO" sz="1600" dirty="0"/>
              <a:t>Se usa para importar una librería de Python, que nos permitirá                    hacer diferentes acciones.</a:t>
            </a:r>
          </a:p>
          <a:p>
            <a:r>
              <a:rPr lang="es-CO" sz="1600" b="1" dirty="0">
                <a:solidFill>
                  <a:schemeClr val="accent5">
                    <a:lumMod val="75000"/>
                  </a:schemeClr>
                </a:solidFill>
                <a:latin typeface="Consolas" panose="020B0609020204030204" pitchFamily="49" charset="0"/>
              </a:rPr>
              <a:t>Función:</a:t>
            </a:r>
            <a:r>
              <a:rPr lang="es-CO" sz="1600" dirty="0">
                <a:solidFill>
                  <a:schemeClr val="accent5">
                    <a:lumMod val="75000"/>
                  </a:schemeClr>
                </a:solidFill>
                <a:latin typeface="Consolas" panose="020B0609020204030204" pitchFamily="49" charset="0"/>
              </a:rPr>
              <a:t> </a:t>
            </a:r>
            <a:r>
              <a:rPr lang="es-CO" sz="1600" dirty="0"/>
              <a:t>Una función es una porción de código que se encarga de realizar una tarea específica.</a:t>
            </a:r>
          </a:p>
          <a:p>
            <a:r>
              <a:rPr lang="es-CO" sz="1600" b="1" dirty="0">
                <a:solidFill>
                  <a:schemeClr val="accent5">
                    <a:lumMod val="75000"/>
                  </a:schemeClr>
                </a:solidFill>
                <a:latin typeface="Consolas" panose="020B0609020204030204" pitchFamily="49" charset="0"/>
              </a:rPr>
              <a:t>Def: </a:t>
            </a:r>
            <a:r>
              <a:rPr lang="es-CO" sz="1600" dirty="0"/>
              <a:t>Se usa para crear una función. </a:t>
            </a:r>
            <a:r>
              <a:rPr lang="es-CO" sz="1600" b="1" dirty="0"/>
              <a:t>Ejemplo, </a:t>
            </a:r>
            <a:r>
              <a:rPr lang="es-CO" sz="1600" dirty="0"/>
              <a:t>def </a:t>
            </a:r>
            <a:r>
              <a:rPr lang="es-CO" sz="1600" b="1" dirty="0"/>
              <a:t>suma(num1, num2). </a:t>
            </a:r>
            <a:r>
              <a:rPr lang="es-CO" sz="1600" dirty="0"/>
              <a:t>Se define       una función llamada </a:t>
            </a:r>
            <a:r>
              <a:rPr lang="es-CO" sz="1600" b="1" dirty="0"/>
              <a:t>suma</a:t>
            </a:r>
            <a:r>
              <a:rPr lang="es-CO" sz="1600" dirty="0"/>
              <a:t> que recibe dos parámetros (argumentos)</a:t>
            </a:r>
          </a:p>
          <a:p>
            <a:r>
              <a:rPr lang="es-CO" sz="1600" b="1" dirty="0">
                <a:solidFill>
                  <a:schemeClr val="accent5">
                    <a:lumMod val="75000"/>
                  </a:schemeClr>
                </a:solidFill>
                <a:latin typeface="Consolas" panose="020B0609020204030204" pitchFamily="49" charset="0"/>
              </a:rPr>
              <a:t>Parámetro: </a:t>
            </a:r>
            <a:r>
              <a:rPr lang="es-CO" sz="1600" dirty="0"/>
              <a:t>Es una variable con valor asignado que se entrega a una función.</a:t>
            </a:r>
          </a:p>
          <a:p>
            <a:r>
              <a:rPr lang="es-CO" sz="1600" b="1" dirty="0">
                <a:solidFill>
                  <a:schemeClr val="accent5">
                    <a:lumMod val="75000"/>
                  </a:schemeClr>
                </a:solidFill>
                <a:latin typeface="Consolas" panose="020B0609020204030204" pitchFamily="49" charset="0"/>
              </a:rPr>
              <a:t>Return</a:t>
            </a:r>
            <a:r>
              <a:rPr lang="es-CO" sz="1600" b="1" dirty="0">
                <a:solidFill>
                  <a:schemeClr val="accent5">
                    <a:lumMod val="75000"/>
                  </a:schemeClr>
                </a:solidFill>
              </a:rPr>
              <a:t>:</a:t>
            </a:r>
            <a:r>
              <a:rPr lang="es-CO" sz="1600" dirty="0"/>
              <a:t> Se utiliza para salir de la secuencia de ejecución de un método y, opcionalmente, devolver un valor.</a:t>
            </a:r>
          </a:p>
          <a:p>
            <a:r>
              <a:rPr lang="es-CO" sz="1600" b="1" dirty="0">
                <a:solidFill>
                  <a:schemeClr val="accent5">
                    <a:lumMod val="75000"/>
                  </a:schemeClr>
                </a:solidFill>
                <a:latin typeface="Consolas" panose="020B0609020204030204" pitchFamily="49" charset="0"/>
              </a:rPr>
              <a:t>If: </a:t>
            </a:r>
            <a:r>
              <a:rPr lang="es-CO" sz="1600" dirty="0"/>
              <a:t>Comparador lógico empleado para validar si una condición se cumple.</a:t>
            </a:r>
          </a:p>
          <a:p>
            <a:r>
              <a:rPr lang="es-CO" sz="1600" b="1" dirty="0">
                <a:solidFill>
                  <a:schemeClr val="accent5">
                    <a:lumMod val="75000"/>
                  </a:schemeClr>
                </a:solidFill>
                <a:latin typeface="Consolas" panose="020B0609020204030204" pitchFamily="49" charset="0"/>
              </a:rPr>
              <a:t>Else: </a:t>
            </a:r>
            <a:r>
              <a:rPr lang="es-CO" sz="1600" dirty="0"/>
              <a:t>Se usa para acompañar al método IF, es decir, si no se cumple la condición de IF, se valida que se cumpla esta otra.</a:t>
            </a:r>
          </a:p>
          <a:p>
            <a:r>
              <a:rPr lang="es-CO" sz="1600" b="1" dirty="0">
                <a:solidFill>
                  <a:schemeClr val="accent5">
                    <a:lumMod val="75000"/>
                  </a:schemeClr>
                </a:solidFill>
                <a:latin typeface="Consolas" panose="020B0609020204030204" pitchFamily="49" charset="0"/>
              </a:rPr>
              <a:t>For: </a:t>
            </a:r>
            <a:r>
              <a:rPr lang="es-CO" sz="1600" dirty="0"/>
              <a:t>Se usa para realizar un ciclo, bucle o repetir un paso N veces.</a:t>
            </a:r>
          </a:p>
          <a:p>
            <a:r>
              <a:rPr lang="es-CO" sz="1600" b="1" dirty="0">
                <a:solidFill>
                  <a:schemeClr val="accent5">
                    <a:lumMod val="75000"/>
                  </a:schemeClr>
                </a:solidFill>
                <a:latin typeface="Consolas" panose="020B0609020204030204" pitchFamily="49" charset="0"/>
              </a:rPr>
              <a:t>While: </a:t>
            </a:r>
            <a:r>
              <a:rPr lang="es-CO" sz="1600" dirty="0"/>
              <a:t>Se usa para ejecutar una acción hasta que una condición se cumpla</a:t>
            </a:r>
          </a:p>
        </p:txBody>
      </p:sp>
      <p:pic>
        <p:nvPicPr>
          <p:cNvPr id="4" name="Picture 3">
            <a:extLst>
              <a:ext uri="{FF2B5EF4-FFF2-40B4-BE49-F238E27FC236}">
                <a16:creationId xmlns:a16="http://schemas.microsoft.com/office/drawing/2014/main" id="{AB8A9B75-7CF6-49BC-8908-11C2E2EBB188}"/>
              </a:ext>
            </a:extLst>
          </p:cNvPr>
          <p:cNvPicPr>
            <a:picLocks noChangeAspect="1"/>
          </p:cNvPicPr>
          <p:nvPr/>
        </p:nvPicPr>
        <p:blipFill>
          <a:blip r:embed="rId2"/>
          <a:stretch>
            <a:fillRect/>
          </a:stretch>
        </p:blipFill>
        <p:spPr>
          <a:xfrm>
            <a:off x="6096000" y="1860459"/>
            <a:ext cx="1581371" cy="257211"/>
          </a:xfrm>
          <a:prstGeom prst="rect">
            <a:avLst/>
          </a:prstGeom>
        </p:spPr>
      </p:pic>
      <p:pic>
        <p:nvPicPr>
          <p:cNvPr id="6" name="Picture 5">
            <a:extLst>
              <a:ext uri="{FF2B5EF4-FFF2-40B4-BE49-F238E27FC236}">
                <a16:creationId xmlns:a16="http://schemas.microsoft.com/office/drawing/2014/main" id="{500BCB17-DA0A-4768-B59C-8024FC6F943F}"/>
              </a:ext>
            </a:extLst>
          </p:cNvPr>
          <p:cNvPicPr>
            <a:picLocks noChangeAspect="1"/>
          </p:cNvPicPr>
          <p:nvPr/>
        </p:nvPicPr>
        <p:blipFill rotWithShape="1">
          <a:blip r:embed="rId3"/>
          <a:srcRect l="1043" t="-17145"/>
          <a:stretch/>
        </p:blipFill>
        <p:spPr>
          <a:xfrm>
            <a:off x="8072582" y="2117670"/>
            <a:ext cx="3971636" cy="457544"/>
          </a:xfrm>
          <a:prstGeom prst="rect">
            <a:avLst/>
          </a:prstGeom>
        </p:spPr>
      </p:pic>
      <p:pic>
        <p:nvPicPr>
          <p:cNvPr id="8" name="Picture 7">
            <a:extLst>
              <a:ext uri="{FF2B5EF4-FFF2-40B4-BE49-F238E27FC236}">
                <a16:creationId xmlns:a16="http://schemas.microsoft.com/office/drawing/2014/main" id="{CBFFFED7-FA7D-4851-AAFE-D9EE82902EF7}"/>
              </a:ext>
            </a:extLst>
          </p:cNvPr>
          <p:cNvPicPr>
            <a:picLocks noChangeAspect="1"/>
          </p:cNvPicPr>
          <p:nvPr/>
        </p:nvPicPr>
        <p:blipFill>
          <a:blip r:embed="rId4"/>
          <a:stretch>
            <a:fillRect/>
          </a:stretch>
        </p:blipFill>
        <p:spPr>
          <a:xfrm>
            <a:off x="9310583" y="2719585"/>
            <a:ext cx="1495634" cy="438211"/>
          </a:xfrm>
          <a:prstGeom prst="rect">
            <a:avLst/>
          </a:prstGeom>
        </p:spPr>
      </p:pic>
      <p:pic>
        <p:nvPicPr>
          <p:cNvPr id="11" name="Picture 10">
            <a:extLst>
              <a:ext uri="{FF2B5EF4-FFF2-40B4-BE49-F238E27FC236}">
                <a16:creationId xmlns:a16="http://schemas.microsoft.com/office/drawing/2014/main" id="{0772D945-CECE-4CD6-A185-4B0F5DD9C48D}"/>
              </a:ext>
            </a:extLst>
          </p:cNvPr>
          <p:cNvPicPr>
            <a:picLocks noChangeAspect="1"/>
          </p:cNvPicPr>
          <p:nvPr/>
        </p:nvPicPr>
        <p:blipFill>
          <a:blip r:embed="rId5"/>
          <a:stretch>
            <a:fillRect/>
          </a:stretch>
        </p:blipFill>
        <p:spPr>
          <a:xfrm>
            <a:off x="8767161" y="3356430"/>
            <a:ext cx="3277057" cy="447737"/>
          </a:xfrm>
          <a:prstGeom prst="rect">
            <a:avLst/>
          </a:prstGeom>
        </p:spPr>
      </p:pic>
      <p:pic>
        <p:nvPicPr>
          <p:cNvPr id="13" name="Picture 12">
            <a:extLst>
              <a:ext uri="{FF2B5EF4-FFF2-40B4-BE49-F238E27FC236}">
                <a16:creationId xmlns:a16="http://schemas.microsoft.com/office/drawing/2014/main" id="{6B8555FD-54E0-450C-9AED-A4829973AC5A}"/>
              </a:ext>
            </a:extLst>
          </p:cNvPr>
          <p:cNvPicPr>
            <a:picLocks noChangeAspect="1"/>
          </p:cNvPicPr>
          <p:nvPr/>
        </p:nvPicPr>
        <p:blipFill>
          <a:blip r:embed="rId6"/>
          <a:stretch>
            <a:fillRect/>
          </a:stretch>
        </p:blipFill>
        <p:spPr>
          <a:xfrm>
            <a:off x="8589109" y="3914758"/>
            <a:ext cx="2080418" cy="233516"/>
          </a:xfrm>
          <a:prstGeom prst="rect">
            <a:avLst/>
          </a:prstGeom>
        </p:spPr>
      </p:pic>
      <p:pic>
        <p:nvPicPr>
          <p:cNvPr id="15" name="Picture 14">
            <a:extLst>
              <a:ext uri="{FF2B5EF4-FFF2-40B4-BE49-F238E27FC236}">
                <a16:creationId xmlns:a16="http://schemas.microsoft.com/office/drawing/2014/main" id="{FDBCCF0B-AEA0-43F7-85DB-6509418992D7}"/>
              </a:ext>
            </a:extLst>
          </p:cNvPr>
          <p:cNvPicPr>
            <a:picLocks noChangeAspect="1"/>
          </p:cNvPicPr>
          <p:nvPr/>
        </p:nvPicPr>
        <p:blipFill>
          <a:blip r:embed="rId7"/>
          <a:stretch>
            <a:fillRect/>
          </a:stretch>
        </p:blipFill>
        <p:spPr>
          <a:xfrm>
            <a:off x="8164946" y="4258865"/>
            <a:ext cx="2133898" cy="523948"/>
          </a:xfrm>
          <a:prstGeom prst="rect">
            <a:avLst/>
          </a:prstGeom>
        </p:spPr>
      </p:pic>
      <p:pic>
        <p:nvPicPr>
          <p:cNvPr id="17" name="Picture 16">
            <a:extLst>
              <a:ext uri="{FF2B5EF4-FFF2-40B4-BE49-F238E27FC236}">
                <a16:creationId xmlns:a16="http://schemas.microsoft.com/office/drawing/2014/main" id="{D2FC9A19-EA73-44F2-82E3-51C693ADE56E}"/>
              </a:ext>
            </a:extLst>
          </p:cNvPr>
          <p:cNvPicPr>
            <a:picLocks noChangeAspect="1"/>
          </p:cNvPicPr>
          <p:nvPr/>
        </p:nvPicPr>
        <p:blipFill>
          <a:blip r:embed="rId8"/>
          <a:stretch>
            <a:fillRect/>
          </a:stretch>
        </p:blipFill>
        <p:spPr>
          <a:xfrm>
            <a:off x="9475757" y="4893404"/>
            <a:ext cx="2660919" cy="1162449"/>
          </a:xfrm>
          <a:prstGeom prst="rect">
            <a:avLst/>
          </a:prstGeom>
        </p:spPr>
      </p:pic>
    </p:spTree>
    <p:extLst>
      <p:ext uri="{BB962C8B-B14F-4D97-AF65-F5344CB8AC3E}">
        <p14:creationId xmlns:p14="http://schemas.microsoft.com/office/powerpoint/2010/main" val="110685460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Comando print()</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310091" cy="1483105"/>
          </a:xfrm>
        </p:spPr>
        <p:txBody>
          <a:bodyPr>
            <a:normAutofit fontScale="92500" lnSpcReduction="10000"/>
          </a:bodyPr>
          <a:lstStyle/>
          <a:p>
            <a:pPr marL="0" indent="0">
              <a:buNone/>
            </a:pPr>
            <a:r>
              <a:rPr lang="es-ES" sz="1700" dirty="0"/>
              <a:t>Print es una función de Python que toma cualquier número de parámetros y los imprime (mostrar en pantalla) en una línea de texto.</a:t>
            </a:r>
          </a:p>
          <a:p>
            <a:pPr marL="0" indent="0">
              <a:buNone/>
            </a:pPr>
            <a:r>
              <a:rPr lang="es-ES" sz="1700" dirty="0"/>
              <a:t>Cada uno de los elementos se convierte en forma de texto, separados por espacios. Cuando se ejecuta con cero parámetros, </a:t>
            </a:r>
            <a:r>
              <a:rPr lang="es-ES" sz="1700" b="1" dirty="0"/>
              <a:t>print() </a:t>
            </a:r>
            <a:r>
              <a:rPr lang="es-ES" sz="1700" dirty="0"/>
              <a:t>simplemente imprime y agrega al final de cada línea de texto un </a:t>
            </a:r>
            <a:r>
              <a:rPr lang="es-ES" sz="1700" b="1" dirty="0"/>
              <a:t>salto de línea. </a:t>
            </a:r>
            <a:r>
              <a:rPr lang="es-ES" sz="1700" dirty="0"/>
              <a:t>Sin embargo, podemos modificar los parámetros que tiene el comando print para que imprima en la manera que nosotros queremos, por ejemplo:</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pic>
        <p:nvPicPr>
          <p:cNvPr id="4" name="Picture 3">
            <a:extLst>
              <a:ext uri="{FF2B5EF4-FFF2-40B4-BE49-F238E27FC236}">
                <a16:creationId xmlns:a16="http://schemas.microsoft.com/office/drawing/2014/main" id="{84F60264-2510-4FA7-A500-83B4C4C97505}"/>
              </a:ext>
            </a:extLst>
          </p:cNvPr>
          <p:cNvPicPr>
            <a:picLocks noChangeAspect="1"/>
          </p:cNvPicPr>
          <p:nvPr/>
        </p:nvPicPr>
        <p:blipFill>
          <a:blip r:embed="rId2"/>
          <a:stretch>
            <a:fillRect/>
          </a:stretch>
        </p:blipFill>
        <p:spPr>
          <a:xfrm>
            <a:off x="838200" y="3343564"/>
            <a:ext cx="3235036" cy="968450"/>
          </a:xfrm>
          <a:prstGeom prst="rect">
            <a:avLst/>
          </a:prstGeom>
        </p:spPr>
      </p:pic>
      <p:sp>
        <p:nvSpPr>
          <p:cNvPr id="7" name="TextBox 6">
            <a:extLst>
              <a:ext uri="{FF2B5EF4-FFF2-40B4-BE49-F238E27FC236}">
                <a16:creationId xmlns:a16="http://schemas.microsoft.com/office/drawing/2014/main" id="{FB9D379F-E893-463D-8DA2-B0DA74521653}"/>
              </a:ext>
            </a:extLst>
          </p:cNvPr>
          <p:cNvSpPr txBox="1"/>
          <p:nvPr/>
        </p:nvSpPr>
        <p:spPr>
          <a:xfrm>
            <a:off x="6511638" y="393799"/>
            <a:ext cx="5333999" cy="1387239"/>
          </a:xfrm>
          <a:prstGeom prst="rect">
            <a:avLst/>
          </a:prstGeom>
          <a:noFill/>
        </p:spPr>
        <p:txBody>
          <a:bodyPr wrap="square">
            <a:spAutoFit/>
          </a:bodyPr>
          <a:lstStyle/>
          <a:p>
            <a:pPr>
              <a:lnSpc>
                <a:spcPct val="80000"/>
              </a:lnSpc>
              <a:spcBef>
                <a:spcPts val="1000"/>
              </a:spcBef>
            </a:pPr>
            <a:r>
              <a:rPr lang="es-ES" sz="1400" dirty="0"/>
              <a:t>En </a:t>
            </a:r>
            <a:r>
              <a:rPr lang="es-ES" sz="1400" dirty="0">
                <a:hlinkClick r:id="rId3">
                  <a:extLst>
                    <a:ext uri="{A12FA001-AC4F-418D-AE19-62706E023703}">
                      <ahyp:hlinkClr xmlns:ahyp="http://schemas.microsoft.com/office/drawing/2018/hyperlinkcolor" val="tx"/>
                    </a:ext>
                  </a:extLst>
                </a:hlinkClick>
              </a:rPr>
              <a:t>ciencias de la computación</a:t>
            </a:r>
            <a:r>
              <a:rPr lang="es-ES" sz="1400" dirty="0"/>
              <a:t>, un parámetro es una </a:t>
            </a:r>
            <a:r>
              <a:rPr lang="es-ES" sz="1400" dirty="0">
                <a:hlinkClick r:id="rId4" tooltip="Variable (programación)">
                  <a:extLst>
                    <a:ext uri="{A12FA001-AC4F-418D-AE19-62706E023703}">
                      <ahyp:hlinkClr xmlns:ahyp="http://schemas.microsoft.com/office/drawing/2018/hyperlinkcolor" val="tx"/>
                    </a:ext>
                  </a:extLst>
                </a:hlinkClick>
              </a:rPr>
              <a:t>variable</a:t>
            </a:r>
            <a:r>
              <a:rPr lang="es-ES" sz="1400" dirty="0"/>
              <a:t> utilizada para recibir valores de entrada.</a:t>
            </a:r>
          </a:p>
          <a:p>
            <a:pPr>
              <a:lnSpc>
                <a:spcPct val="80000"/>
              </a:lnSpc>
              <a:spcBef>
                <a:spcPts val="1000"/>
              </a:spcBef>
            </a:pPr>
            <a:r>
              <a:rPr lang="es-ES" sz="1400" dirty="0">
                <a:hlinkClick r:id="rId5"/>
              </a:rPr>
              <a:t>Argumento (informática) - Wikipedia, la enciclopedia libre</a:t>
            </a:r>
            <a:endParaRPr lang="es-ES" sz="1400" dirty="0"/>
          </a:p>
          <a:p>
            <a:pPr>
              <a:lnSpc>
                <a:spcPct val="80000"/>
              </a:lnSpc>
              <a:spcBef>
                <a:spcPts val="1000"/>
              </a:spcBef>
            </a:pPr>
            <a:r>
              <a:rPr lang="es-ES" sz="1400" i="1" dirty="0"/>
              <a:t>En el ejemplo de la persona que le da una orden a otra para imprimir un cartel que diga ‘Hola Python’, un parámetro puede ser el color de la letra, el tamaño de la letra, etc.</a:t>
            </a:r>
            <a:endParaRPr lang="en-CO" sz="1400" i="1" dirty="0"/>
          </a:p>
        </p:txBody>
      </p:sp>
      <p:pic>
        <p:nvPicPr>
          <p:cNvPr id="8" name="Picture 7">
            <a:extLst>
              <a:ext uri="{FF2B5EF4-FFF2-40B4-BE49-F238E27FC236}">
                <a16:creationId xmlns:a16="http://schemas.microsoft.com/office/drawing/2014/main" id="{CDE7E1A5-36A7-4B5A-B953-56D55472DAA6}"/>
              </a:ext>
            </a:extLst>
          </p:cNvPr>
          <p:cNvPicPr>
            <a:picLocks noChangeAspect="1"/>
          </p:cNvPicPr>
          <p:nvPr/>
        </p:nvPicPr>
        <p:blipFill>
          <a:blip r:embed="rId6"/>
          <a:stretch>
            <a:fillRect/>
          </a:stretch>
        </p:blipFill>
        <p:spPr>
          <a:xfrm>
            <a:off x="936268" y="4464668"/>
            <a:ext cx="3668290" cy="873950"/>
          </a:xfrm>
          <a:prstGeom prst="rect">
            <a:avLst/>
          </a:prstGeom>
        </p:spPr>
      </p:pic>
      <p:sp>
        <p:nvSpPr>
          <p:cNvPr id="10" name="Content Placeholder 8">
            <a:extLst>
              <a:ext uri="{FF2B5EF4-FFF2-40B4-BE49-F238E27FC236}">
                <a16:creationId xmlns:a16="http://schemas.microsoft.com/office/drawing/2014/main" id="{C7CE62D7-A07B-46F7-8F87-77AD7D6CA555}"/>
              </a:ext>
            </a:extLst>
          </p:cNvPr>
          <p:cNvSpPr txBox="1">
            <a:spLocks/>
          </p:cNvSpPr>
          <p:nvPr/>
        </p:nvSpPr>
        <p:spPr>
          <a:xfrm>
            <a:off x="4574311" y="3356317"/>
            <a:ext cx="7088909" cy="48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Cada </a:t>
            </a:r>
            <a:r>
              <a:rPr lang="es-ES" b="1" dirty="0"/>
              <a:t>print</a:t>
            </a:r>
            <a:r>
              <a:rPr lang="es-ES" dirty="0"/>
              <a:t> deja un salto de línea (un ENTER) entre cada orden</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cxnSp>
        <p:nvCxnSpPr>
          <p:cNvPr id="12" name="Straight Arrow Connector 11">
            <a:extLst>
              <a:ext uri="{FF2B5EF4-FFF2-40B4-BE49-F238E27FC236}">
                <a16:creationId xmlns:a16="http://schemas.microsoft.com/office/drawing/2014/main" id="{6D0BCC0F-02BC-471C-AA1F-506DD103B37F}"/>
              </a:ext>
            </a:extLst>
          </p:cNvPr>
          <p:cNvCxnSpPr/>
          <p:nvPr/>
        </p:nvCxnSpPr>
        <p:spPr>
          <a:xfrm>
            <a:off x="4066308" y="3513335"/>
            <a:ext cx="54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8">
            <a:extLst>
              <a:ext uri="{FF2B5EF4-FFF2-40B4-BE49-F238E27FC236}">
                <a16:creationId xmlns:a16="http://schemas.microsoft.com/office/drawing/2014/main" id="{F6C3B546-67DB-404C-99F3-85815978CBDD}"/>
              </a:ext>
            </a:extLst>
          </p:cNvPr>
          <p:cNvSpPr txBox="1">
            <a:spLocks/>
          </p:cNvSpPr>
          <p:nvPr/>
        </p:nvSpPr>
        <p:spPr>
          <a:xfrm>
            <a:off x="4479867" y="4016021"/>
            <a:ext cx="7088909" cy="605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Agregamos un parámetro llamado </a:t>
            </a:r>
            <a:r>
              <a:rPr lang="es-ES" b="1" dirty="0" err="1"/>
              <a:t>end</a:t>
            </a:r>
            <a:r>
              <a:rPr lang="es-ES" b="1" dirty="0"/>
              <a:t>, </a:t>
            </a:r>
            <a:r>
              <a:rPr lang="es-ES" dirty="0"/>
              <a:t>para que el salto de línea no sea un ENTER sino un espacio en blanco</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cxnSp>
        <p:nvCxnSpPr>
          <p:cNvPr id="19" name="Connector: Elbow 18">
            <a:extLst>
              <a:ext uri="{FF2B5EF4-FFF2-40B4-BE49-F238E27FC236}">
                <a16:creationId xmlns:a16="http://schemas.microsoft.com/office/drawing/2014/main" id="{DE72444F-6F96-46DB-9B0B-4C209B17CD88}"/>
              </a:ext>
            </a:extLst>
          </p:cNvPr>
          <p:cNvCxnSpPr>
            <a:cxnSpLocks/>
          </p:cNvCxnSpPr>
          <p:nvPr/>
        </p:nvCxnSpPr>
        <p:spPr>
          <a:xfrm flipV="1">
            <a:off x="3200628" y="4173040"/>
            <a:ext cx="1279239" cy="32417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D60126F-5906-47E6-BD1F-10FF4B04EC02}"/>
              </a:ext>
            </a:extLst>
          </p:cNvPr>
          <p:cNvCxnSpPr>
            <a:cxnSpLocks/>
            <a:endCxn id="13" idx="2"/>
          </p:cNvCxnSpPr>
          <p:nvPr/>
        </p:nvCxnSpPr>
        <p:spPr>
          <a:xfrm flipV="1">
            <a:off x="2049780" y="4621685"/>
            <a:ext cx="5974542" cy="81958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84939E-B79E-44F7-B176-0D99D895F77B}"/>
              </a:ext>
            </a:extLst>
          </p:cNvPr>
          <p:cNvCxnSpPr/>
          <p:nvPr/>
        </p:nvCxnSpPr>
        <p:spPr>
          <a:xfrm flipV="1">
            <a:off x="2069505" y="5168545"/>
            <a:ext cx="0" cy="272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75BD80D-E18E-425F-95AA-8F996FA00216}"/>
              </a:ext>
            </a:extLst>
          </p:cNvPr>
          <p:cNvPicPr>
            <a:picLocks noChangeAspect="1"/>
          </p:cNvPicPr>
          <p:nvPr/>
        </p:nvPicPr>
        <p:blipFill>
          <a:blip r:embed="rId7"/>
          <a:stretch>
            <a:fillRect/>
          </a:stretch>
        </p:blipFill>
        <p:spPr>
          <a:xfrm>
            <a:off x="936268" y="5578338"/>
            <a:ext cx="3709155" cy="819587"/>
          </a:xfrm>
          <a:prstGeom prst="rect">
            <a:avLst/>
          </a:prstGeom>
        </p:spPr>
      </p:pic>
      <p:sp>
        <p:nvSpPr>
          <p:cNvPr id="30" name="Content Placeholder 8">
            <a:extLst>
              <a:ext uri="{FF2B5EF4-FFF2-40B4-BE49-F238E27FC236}">
                <a16:creationId xmlns:a16="http://schemas.microsoft.com/office/drawing/2014/main" id="{1ABFDB01-41D4-4D09-8C8D-0EE8793AA8E2}"/>
              </a:ext>
            </a:extLst>
          </p:cNvPr>
          <p:cNvSpPr txBox="1">
            <a:spLocks/>
          </p:cNvSpPr>
          <p:nvPr/>
        </p:nvSpPr>
        <p:spPr>
          <a:xfrm>
            <a:off x="5135419" y="5600114"/>
            <a:ext cx="6710218" cy="893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Agregamos un parámetro llamado </a:t>
            </a:r>
            <a:r>
              <a:rPr lang="es-ES" b="1" dirty="0" err="1"/>
              <a:t>end</a:t>
            </a:r>
            <a:r>
              <a:rPr lang="es-ES" b="1" dirty="0"/>
              <a:t>, </a:t>
            </a:r>
            <a:r>
              <a:rPr lang="es-ES" dirty="0"/>
              <a:t>para que el salto de línea no sea un ENTER sino unos </a:t>
            </a:r>
            <a:r>
              <a:rPr lang="es-ES" b="1" dirty="0"/>
              <a:t>símbolos %%</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p:txBody>
      </p:sp>
      <p:cxnSp>
        <p:nvCxnSpPr>
          <p:cNvPr id="33" name="Straight Arrow Connector 32">
            <a:extLst>
              <a:ext uri="{FF2B5EF4-FFF2-40B4-BE49-F238E27FC236}">
                <a16:creationId xmlns:a16="http://schemas.microsoft.com/office/drawing/2014/main" id="{155BCC08-3FC1-4CB3-BA11-A30A7D133B0A}"/>
              </a:ext>
            </a:extLst>
          </p:cNvPr>
          <p:cNvCxnSpPr/>
          <p:nvPr/>
        </p:nvCxnSpPr>
        <p:spPr>
          <a:xfrm>
            <a:off x="3768436" y="5754255"/>
            <a:ext cx="13669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9FC718-722D-403C-A787-8E55C017FE70}"/>
              </a:ext>
            </a:extLst>
          </p:cNvPr>
          <p:cNvCxnSpPr>
            <a:cxnSpLocks/>
          </p:cNvCxnSpPr>
          <p:nvPr/>
        </p:nvCxnSpPr>
        <p:spPr>
          <a:xfrm flipV="1">
            <a:off x="2069505" y="6309829"/>
            <a:ext cx="0" cy="2572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67071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05792"/>
            <a:ext cx="4036682" cy="523220"/>
          </a:xfrm>
          <a:prstGeom prst="rect">
            <a:avLst/>
          </a:prstGeom>
          <a:noFill/>
        </p:spPr>
        <p:txBody>
          <a:bodyPr wrap="square" rtlCol="0">
            <a:spAutoFit/>
          </a:bodyPr>
          <a:lstStyle/>
          <a:p>
            <a:pPr algn="ctr"/>
            <a:r>
              <a:rPr lang="es-CO" sz="2800" b="1" dirty="0">
                <a:solidFill>
                  <a:schemeClr val="bg1"/>
                </a:solidFill>
              </a:rPr>
              <a:t>CLASE 05</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166540385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Operadores de comparación</a:t>
            </a:r>
          </a:p>
        </p:txBody>
      </p:sp>
      <p:graphicFrame>
        <p:nvGraphicFramePr>
          <p:cNvPr id="8" name="Tabla 9">
            <a:extLst>
              <a:ext uri="{FF2B5EF4-FFF2-40B4-BE49-F238E27FC236}">
                <a16:creationId xmlns:a16="http://schemas.microsoft.com/office/drawing/2014/main" id="{30B049AA-E317-45AB-A37F-CF58E998DF34}"/>
              </a:ext>
            </a:extLst>
          </p:cNvPr>
          <p:cNvGraphicFramePr>
            <a:graphicFrameLocks noGrp="1"/>
          </p:cNvGraphicFramePr>
          <p:nvPr>
            <p:extLst>
              <p:ext uri="{D42A27DB-BD31-4B8C-83A1-F6EECF244321}">
                <p14:modId xmlns:p14="http://schemas.microsoft.com/office/powerpoint/2010/main" val="2038907867"/>
              </p:ext>
            </p:extLst>
          </p:nvPr>
        </p:nvGraphicFramePr>
        <p:xfrm>
          <a:off x="845986" y="1836372"/>
          <a:ext cx="9051637" cy="4193970"/>
        </p:xfrm>
        <a:graphic>
          <a:graphicData uri="http://schemas.openxmlformats.org/drawingml/2006/table">
            <a:tbl>
              <a:tblPr firstRow="1" bandRow="1">
                <a:tableStyleId>{5C22544A-7EE6-4342-B048-85BDC9FD1C3A}</a:tableStyleId>
              </a:tblPr>
              <a:tblGrid>
                <a:gridCol w="2096655">
                  <a:extLst>
                    <a:ext uri="{9D8B030D-6E8A-4147-A177-3AD203B41FA5}">
                      <a16:colId xmlns:a16="http://schemas.microsoft.com/office/drawing/2014/main" val="1112857283"/>
                    </a:ext>
                  </a:extLst>
                </a:gridCol>
                <a:gridCol w="6954982">
                  <a:extLst>
                    <a:ext uri="{9D8B030D-6E8A-4147-A177-3AD203B41FA5}">
                      <a16:colId xmlns:a16="http://schemas.microsoft.com/office/drawing/2014/main" val="4213887914"/>
                    </a:ext>
                  </a:extLst>
                </a:gridCol>
              </a:tblGrid>
              <a:tr h="852459">
                <a:tc>
                  <a:txBody>
                    <a:bodyPr/>
                    <a:lstStyle/>
                    <a:p>
                      <a:pPr algn="ctr"/>
                      <a:r>
                        <a:rPr lang="es-CO" sz="1800" dirty="0">
                          <a:solidFill>
                            <a:schemeClr val="bg1"/>
                          </a:solidFill>
                          <a:latin typeface="Roboto Medium" panose="02000000000000000000" pitchFamily="2" charset="0"/>
                          <a:ea typeface="Roboto Medium" panose="02000000000000000000" pitchFamily="2" charset="0"/>
                        </a:rPr>
                        <a:t>Operador</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Descripción</a:t>
                      </a:r>
                      <a:endPar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endParaRPr>
                    </a:p>
                  </a:txBody>
                  <a:tcPr anchor="ctr">
                    <a:solidFill>
                      <a:srgbClr val="C0CE4D"/>
                    </a:solidFill>
                  </a:tcPr>
                </a:tc>
                <a:extLst>
                  <a:ext uri="{0D108BD9-81ED-4DB2-BD59-A6C34878D82A}">
                    <a16:rowId xmlns:a16="http://schemas.microsoft.com/office/drawing/2014/main" val="2711706173"/>
                  </a:ext>
                </a:extLst>
              </a:tr>
              <a:tr h="412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Roboto Medium" panose="02000000000000000000" pitchFamily="2" charset="0"/>
                          <a:ea typeface="Roboto Medium" panose="02000000000000000000" pitchFamily="2" charset="0"/>
                          <a:cs typeface="+mn-cs"/>
                        </a:rPr>
                        <a:t>==</a:t>
                      </a:r>
                      <a:endParaRPr lang="es-CO" sz="1800" dirty="0">
                        <a:solidFill>
                          <a:schemeClr val="bg1"/>
                        </a:solidFill>
                        <a:latin typeface="Roboto Medium" panose="02000000000000000000" pitchFamily="2" charset="0"/>
                        <a:ea typeface="Roboto Medium" panose="02000000000000000000" pitchFamily="2" charset="0"/>
                      </a:endParaRPr>
                    </a:p>
                  </a:txBody>
                  <a:tcPr anchor="ctr">
                    <a:solidFill>
                      <a:srgbClr val="C0CE4D"/>
                    </a:solidFill>
                  </a:tcPr>
                </a:tc>
                <a:tc>
                  <a:txBody>
                    <a:bodyPr/>
                    <a:lstStyle/>
                    <a:p>
                      <a:pPr algn="ctr"/>
                      <a:r>
                        <a:rPr lang="es-CO" sz="1600" dirty="0">
                          <a:solidFill>
                            <a:schemeClr val="bg2">
                              <a:lumMod val="50000"/>
                            </a:schemeClr>
                          </a:solidFill>
                          <a:latin typeface="Roboto Light" panose="02000000000000000000" pitchFamily="2" charset="0"/>
                          <a:ea typeface="Roboto Light" panose="02000000000000000000" pitchFamily="2" charset="0"/>
                        </a:rPr>
                        <a:t>Devuelve True (verdadero) si los dos operandos son iguales. False (falso) en caso contrario</a:t>
                      </a:r>
                    </a:p>
                  </a:txBody>
                  <a:tcPr anchor="ctr">
                    <a:solidFill>
                      <a:schemeClr val="bg1">
                        <a:lumMod val="85000"/>
                      </a:schemeClr>
                    </a:solidFill>
                  </a:tcPr>
                </a:tc>
                <a:extLst>
                  <a:ext uri="{0D108BD9-81ED-4DB2-BD59-A6C34878D82A}">
                    <a16:rowId xmlns:a16="http://schemas.microsoft.com/office/drawing/2014/main" val="1320609202"/>
                  </a:ext>
                </a:extLst>
              </a:tr>
              <a:tr h="4730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a:t>
                      </a:r>
                      <a:endPar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endParaRP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True si los dos operandos son diferentes. False en caso contrario</a:t>
                      </a:r>
                    </a:p>
                  </a:txBody>
                  <a:tcPr anchor="ctr">
                    <a:solidFill>
                      <a:schemeClr val="bg1">
                        <a:lumMod val="85000"/>
                      </a:schemeClr>
                    </a:solidFill>
                  </a:tcPr>
                </a:tc>
                <a:extLst>
                  <a:ext uri="{0D108BD9-81ED-4DB2-BD59-A6C34878D82A}">
                    <a16:rowId xmlns:a16="http://schemas.microsoft.com/office/drawing/2014/main" val="1218631167"/>
                  </a:ext>
                </a:extLst>
              </a:tr>
              <a:tr h="3995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&lt;&gt;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Idéntico a != pero no soportado en la versión 3.1</a:t>
                      </a:r>
                    </a:p>
                  </a:txBody>
                  <a:tcPr anchor="ctr">
                    <a:solidFill>
                      <a:schemeClr val="bg1">
                        <a:lumMod val="85000"/>
                      </a:schemeClr>
                    </a:solidFill>
                  </a:tcPr>
                </a:tc>
                <a:extLst>
                  <a:ext uri="{0D108BD9-81ED-4DB2-BD59-A6C34878D82A}">
                    <a16:rowId xmlns:a16="http://schemas.microsoft.com/office/drawing/2014/main" val="41012777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Roboto Medium" panose="02000000000000000000" pitchFamily="2" charset="0"/>
                          <a:ea typeface="Roboto Medium" panose="02000000000000000000" pitchFamily="2" charset="0"/>
                          <a:cs typeface="+mn-cs"/>
                        </a:rPr>
                        <a:t>&gt;</a:t>
                      </a:r>
                      <a:endParaRPr lang="es-CO" sz="1800" dirty="0">
                        <a:solidFill>
                          <a:schemeClr val="bg1"/>
                        </a:solidFill>
                        <a:latin typeface="Roboto Medium" panose="02000000000000000000" pitchFamily="2" charset="0"/>
                        <a:ea typeface="Roboto Medium" panose="02000000000000000000" pitchFamily="2" charset="0"/>
                      </a:endParaRP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True si el operador de la izquierda es mayor al de la derecha.</a:t>
                      </a:r>
                    </a:p>
                  </a:txBody>
                  <a:tcPr anchor="ctr">
                    <a:solidFill>
                      <a:schemeClr val="bg1">
                        <a:lumMod val="85000"/>
                      </a:schemeClr>
                    </a:solidFill>
                  </a:tcPr>
                </a:tc>
                <a:extLst>
                  <a:ext uri="{0D108BD9-81ED-4DB2-BD59-A6C34878D82A}">
                    <a16:rowId xmlns:a16="http://schemas.microsoft.com/office/drawing/2014/main" val="235546799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latin typeface="Roboto Medium" panose="02000000000000000000" pitchFamily="2" charset="0"/>
                          <a:ea typeface="Roboto Medium" panose="02000000000000000000" pitchFamily="2" charset="0"/>
                        </a:rPr>
                        <a:t>&lt;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True si el operador de la derecha es mayor al de la derecha.</a:t>
                      </a:r>
                    </a:p>
                  </a:txBody>
                  <a:tcPr anchor="ctr">
                    <a:solidFill>
                      <a:schemeClr val="bg1">
                        <a:lumMod val="85000"/>
                      </a:schemeClr>
                    </a:solidFill>
                  </a:tcPr>
                </a:tc>
                <a:extLst>
                  <a:ext uri="{0D108BD9-81ED-4DB2-BD59-A6C34878D82A}">
                    <a16:rowId xmlns:a16="http://schemas.microsoft.com/office/drawing/2014/main" val="3216241355"/>
                  </a:ext>
                </a:extLst>
              </a:tr>
              <a:tr h="125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latin typeface="Roboto Medium" panose="02000000000000000000" pitchFamily="2" charset="0"/>
                          <a:ea typeface="Roboto Medium" panose="02000000000000000000" pitchFamily="2" charset="0"/>
                        </a:rPr>
                        <a:t>&gt;=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True si el operador de la izquierda es mayor o igual que el de la derecha</a:t>
                      </a:r>
                    </a:p>
                  </a:txBody>
                  <a:tcPr anchor="ctr">
                    <a:solidFill>
                      <a:schemeClr val="bg1">
                        <a:lumMod val="85000"/>
                      </a:schemeClr>
                    </a:solidFill>
                  </a:tcPr>
                </a:tc>
                <a:extLst>
                  <a:ext uri="{0D108BD9-81ED-4DB2-BD59-A6C34878D82A}">
                    <a16:rowId xmlns:a16="http://schemas.microsoft.com/office/drawing/2014/main" val="383456466"/>
                  </a:ext>
                </a:extLst>
              </a:tr>
              <a:tr h="3460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latin typeface="Roboto Medium" panose="02000000000000000000" pitchFamily="2" charset="0"/>
                          <a:ea typeface="Roboto Medium" panose="02000000000000000000" pitchFamily="2" charset="0"/>
                        </a:rPr>
                        <a:t>&lt;</a:t>
                      </a:r>
                      <a:r>
                        <a:rPr lang="es-CO" sz="1800" dirty="0">
                          <a:solidFill>
                            <a:schemeClr val="bg1"/>
                          </a:solidFill>
                          <a:latin typeface="Roboto Medium" panose="02000000000000000000" pitchFamily="2" charset="0"/>
                          <a:ea typeface="Roboto Medium" panose="02000000000000000000" pitchFamily="2" charset="0"/>
                        </a:rPr>
                        <a: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True si el operador de la derecha es mayor o igual que el de la izquierda.</a:t>
                      </a:r>
                    </a:p>
                  </a:txBody>
                  <a:tcPr anchor="ctr">
                    <a:solidFill>
                      <a:schemeClr val="bg1">
                        <a:lumMod val="85000"/>
                      </a:schemeClr>
                    </a:solidFill>
                  </a:tcPr>
                </a:tc>
                <a:extLst>
                  <a:ext uri="{0D108BD9-81ED-4DB2-BD59-A6C34878D82A}">
                    <a16:rowId xmlns:a16="http://schemas.microsoft.com/office/drawing/2014/main" val="2015792079"/>
                  </a:ext>
                </a:extLst>
              </a:tr>
            </a:tbl>
          </a:graphicData>
        </a:graphic>
      </p:graphicFrame>
      <p:pic>
        <p:nvPicPr>
          <p:cNvPr id="14" name="Picture 13">
            <a:extLst>
              <a:ext uri="{FF2B5EF4-FFF2-40B4-BE49-F238E27FC236}">
                <a16:creationId xmlns:a16="http://schemas.microsoft.com/office/drawing/2014/main" id="{E86F2D3B-EEB5-4238-A1F9-774AB97E5AC8}"/>
              </a:ext>
            </a:extLst>
          </p:cNvPr>
          <p:cNvPicPr>
            <a:picLocks noChangeAspect="1"/>
          </p:cNvPicPr>
          <p:nvPr/>
        </p:nvPicPr>
        <p:blipFill rotWithShape="1">
          <a:blip r:embed="rId2"/>
          <a:srcRect r="10741"/>
          <a:stretch/>
        </p:blipFill>
        <p:spPr>
          <a:xfrm>
            <a:off x="10205878" y="2279246"/>
            <a:ext cx="1147922" cy="562053"/>
          </a:xfrm>
          <a:prstGeom prst="rect">
            <a:avLst/>
          </a:prstGeom>
        </p:spPr>
      </p:pic>
      <p:pic>
        <p:nvPicPr>
          <p:cNvPr id="16" name="Picture 15">
            <a:extLst>
              <a:ext uri="{FF2B5EF4-FFF2-40B4-BE49-F238E27FC236}">
                <a16:creationId xmlns:a16="http://schemas.microsoft.com/office/drawing/2014/main" id="{72450C00-368A-4599-9A0E-93B01DFFD1CF}"/>
              </a:ext>
            </a:extLst>
          </p:cNvPr>
          <p:cNvPicPr>
            <a:picLocks noChangeAspect="1"/>
          </p:cNvPicPr>
          <p:nvPr/>
        </p:nvPicPr>
        <p:blipFill>
          <a:blip r:embed="rId3"/>
          <a:stretch>
            <a:fillRect/>
          </a:stretch>
        </p:blipFill>
        <p:spPr>
          <a:xfrm>
            <a:off x="10229693" y="2981761"/>
            <a:ext cx="1124107" cy="533474"/>
          </a:xfrm>
          <a:prstGeom prst="rect">
            <a:avLst/>
          </a:prstGeom>
        </p:spPr>
      </p:pic>
      <p:pic>
        <p:nvPicPr>
          <p:cNvPr id="18" name="Picture 17">
            <a:extLst>
              <a:ext uri="{FF2B5EF4-FFF2-40B4-BE49-F238E27FC236}">
                <a16:creationId xmlns:a16="http://schemas.microsoft.com/office/drawing/2014/main" id="{25BBC3A1-1206-4F44-9738-F5C331271376}"/>
              </a:ext>
            </a:extLst>
          </p:cNvPr>
          <p:cNvPicPr>
            <a:picLocks noChangeAspect="1"/>
          </p:cNvPicPr>
          <p:nvPr/>
        </p:nvPicPr>
        <p:blipFill>
          <a:blip r:embed="rId4"/>
          <a:stretch>
            <a:fillRect/>
          </a:stretch>
        </p:blipFill>
        <p:spPr>
          <a:xfrm>
            <a:off x="10229693" y="3658471"/>
            <a:ext cx="1076475" cy="581106"/>
          </a:xfrm>
          <a:prstGeom prst="rect">
            <a:avLst/>
          </a:prstGeom>
        </p:spPr>
      </p:pic>
      <p:pic>
        <p:nvPicPr>
          <p:cNvPr id="20" name="Picture 19">
            <a:extLst>
              <a:ext uri="{FF2B5EF4-FFF2-40B4-BE49-F238E27FC236}">
                <a16:creationId xmlns:a16="http://schemas.microsoft.com/office/drawing/2014/main" id="{B4255273-685D-4C0B-9AC7-C6C27935B637}"/>
              </a:ext>
            </a:extLst>
          </p:cNvPr>
          <p:cNvPicPr>
            <a:picLocks noChangeAspect="1"/>
          </p:cNvPicPr>
          <p:nvPr/>
        </p:nvPicPr>
        <p:blipFill>
          <a:blip r:embed="rId5"/>
          <a:stretch>
            <a:fillRect/>
          </a:stretch>
        </p:blipFill>
        <p:spPr>
          <a:xfrm>
            <a:off x="10229693" y="4375886"/>
            <a:ext cx="1124107" cy="562053"/>
          </a:xfrm>
          <a:prstGeom prst="rect">
            <a:avLst/>
          </a:prstGeom>
        </p:spPr>
      </p:pic>
      <p:pic>
        <p:nvPicPr>
          <p:cNvPr id="22" name="Picture 21">
            <a:extLst>
              <a:ext uri="{FF2B5EF4-FFF2-40B4-BE49-F238E27FC236}">
                <a16:creationId xmlns:a16="http://schemas.microsoft.com/office/drawing/2014/main" id="{38CF31F3-A343-4501-AFE4-5BF89978B62C}"/>
              </a:ext>
            </a:extLst>
          </p:cNvPr>
          <p:cNvPicPr>
            <a:picLocks noChangeAspect="1"/>
          </p:cNvPicPr>
          <p:nvPr/>
        </p:nvPicPr>
        <p:blipFill rotWithShape="1">
          <a:blip r:embed="rId6"/>
          <a:srcRect r="5600"/>
          <a:stretch/>
        </p:blipFill>
        <p:spPr>
          <a:xfrm>
            <a:off x="10253510" y="5053074"/>
            <a:ext cx="1124108" cy="571580"/>
          </a:xfrm>
          <a:prstGeom prst="rect">
            <a:avLst/>
          </a:prstGeom>
        </p:spPr>
      </p:pic>
      <p:pic>
        <p:nvPicPr>
          <p:cNvPr id="24" name="Picture 23">
            <a:extLst>
              <a:ext uri="{FF2B5EF4-FFF2-40B4-BE49-F238E27FC236}">
                <a16:creationId xmlns:a16="http://schemas.microsoft.com/office/drawing/2014/main" id="{08856964-AE01-4409-A071-1CA72D4D99CD}"/>
              </a:ext>
            </a:extLst>
          </p:cNvPr>
          <p:cNvPicPr>
            <a:picLocks noChangeAspect="1"/>
          </p:cNvPicPr>
          <p:nvPr/>
        </p:nvPicPr>
        <p:blipFill rotWithShape="1">
          <a:blip r:embed="rId7"/>
          <a:srcRect l="1" r="1666"/>
          <a:stretch/>
        </p:blipFill>
        <p:spPr>
          <a:xfrm>
            <a:off x="10277324" y="5739789"/>
            <a:ext cx="1124108" cy="581106"/>
          </a:xfrm>
          <a:prstGeom prst="rect">
            <a:avLst/>
          </a:prstGeom>
        </p:spPr>
      </p:pic>
      <p:pic>
        <p:nvPicPr>
          <p:cNvPr id="25" name="Picture 24">
            <a:extLst>
              <a:ext uri="{FF2B5EF4-FFF2-40B4-BE49-F238E27FC236}">
                <a16:creationId xmlns:a16="http://schemas.microsoft.com/office/drawing/2014/main" id="{40C79DA8-6958-4B38-AD36-B811BC4B978D}"/>
              </a:ext>
            </a:extLst>
          </p:cNvPr>
          <p:cNvPicPr>
            <a:picLocks noChangeAspect="1"/>
          </p:cNvPicPr>
          <p:nvPr/>
        </p:nvPicPr>
        <p:blipFill>
          <a:blip r:embed="rId8"/>
          <a:stretch>
            <a:fillRect/>
          </a:stretch>
        </p:blipFill>
        <p:spPr>
          <a:xfrm>
            <a:off x="9411855" y="0"/>
            <a:ext cx="2780145" cy="1773618"/>
          </a:xfrm>
          <a:prstGeom prst="rect">
            <a:avLst/>
          </a:prstGeom>
        </p:spPr>
      </p:pic>
    </p:spTree>
    <p:extLst>
      <p:ext uri="{BB962C8B-B14F-4D97-AF65-F5344CB8AC3E}">
        <p14:creationId xmlns:p14="http://schemas.microsoft.com/office/powerpoint/2010/main" val="312165376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A8EFB2A8-7DA2-495D-9C1E-1EDDB27DA191}"/>
              </a:ext>
            </a:extLst>
          </p:cNvPr>
          <p:cNvSpPr>
            <a:spLocks noGrp="1"/>
          </p:cNvSpPr>
          <p:nvPr>
            <p:ph type="title"/>
          </p:nvPr>
        </p:nvSpPr>
        <p:spPr/>
        <p:txBody>
          <a:bodyPr/>
          <a:lstStyle/>
          <a:p>
            <a:r>
              <a:rPr lang="es-CO" dirty="0"/>
              <a:t>Operadores aritméticos</a:t>
            </a:r>
          </a:p>
        </p:txBody>
      </p:sp>
      <p:graphicFrame>
        <p:nvGraphicFramePr>
          <p:cNvPr id="4" name="Tabla 9">
            <a:extLst>
              <a:ext uri="{FF2B5EF4-FFF2-40B4-BE49-F238E27FC236}">
                <a16:creationId xmlns:a16="http://schemas.microsoft.com/office/drawing/2014/main" id="{136B6135-5EFC-441F-B4D0-990103E27C9D}"/>
              </a:ext>
            </a:extLst>
          </p:cNvPr>
          <p:cNvGraphicFramePr>
            <a:graphicFrameLocks noGrp="1"/>
          </p:cNvGraphicFramePr>
          <p:nvPr>
            <p:extLst>
              <p:ext uri="{D42A27DB-BD31-4B8C-83A1-F6EECF244321}">
                <p14:modId xmlns:p14="http://schemas.microsoft.com/office/powerpoint/2010/main" val="3315345321"/>
              </p:ext>
            </p:extLst>
          </p:nvPr>
        </p:nvGraphicFramePr>
        <p:xfrm>
          <a:off x="838200" y="1690688"/>
          <a:ext cx="7668491" cy="4525932"/>
        </p:xfrm>
        <a:graphic>
          <a:graphicData uri="http://schemas.openxmlformats.org/drawingml/2006/table">
            <a:tbl>
              <a:tblPr firstRow="1" bandRow="1">
                <a:tableStyleId>{5C22544A-7EE6-4342-B048-85BDC9FD1C3A}</a:tableStyleId>
              </a:tblPr>
              <a:tblGrid>
                <a:gridCol w="2096655">
                  <a:extLst>
                    <a:ext uri="{9D8B030D-6E8A-4147-A177-3AD203B41FA5}">
                      <a16:colId xmlns:a16="http://schemas.microsoft.com/office/drawing/2014/main" val="1112857283"/>
                    </a:ext>
                  </a:extLst>
                </a:gridCol>
                <a:gridCol w="5571836">
                  <a:extLst>
                    <a:ext uri="{9D8B030D-6E8A-4147-A177-3AD203B41FA5}">
                      <a16:colId xmlns:a16="http://schemas.microsoft.com/office/drawing/2014/main" val="4213887914"/>
                    </a:ext>
                  </a:extLst>
                </a:gridCol>
              </a:tblGrid>
              <a:tr h="852459">
                <a:tc>
                  <a:txBody>
                    <a:bodyPr/>
                    <a:lstStyle/>
                    <a:p>
                      <a:pPr algn="ctr"/>
                      <a:r>
                        <a:rPr lang="es-CO" sz="1800" dirty="0">
                          <a:solidFill>
                            <a:schemeClr val="bg1"/>
                          </a:solidFill>
                          <a:latin typeface="Roboto Medium" panose="02000000000000000000" pitchFamily="2" charset="0"/>
                          <a:ea typeface="Roboto Medium" panose="02000000000000000000" pitchFamily="2" charset="0"/>
                        </a:rPr>
                        <a:t>Operador</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Descripción</a:t>
                      </a:r>
                      <a:endPar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endParaRPr>
                    </a:p>
                  </a:txBody>
                  <a:tcPr anchor="ctr">
                    <a:solidFill>
                      <a:srgbClr val="C0CE4D"/>
                    </a:solidFill>
                  </a:tcPr>
                </a:tc>
                <a:extLst>
                  <a:ext uri="{0D108BD9-81ED-4DB2-BD59-A6C34878D82A}">
                    <a16:rowId xmlns:a16="http://schemas.microsoft.com/office/drawing/2014/main" val="2711706173"/>
                  </a:ext>
                </a:extLst>
              </a:tr>
              <a:tr h="412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Roboto Medium" panose="02000000000000000000" pitchFamily="2" charset="0"/>
                          <a:ea typeface="Roboto Medium" panose="02000000000000000000" pitchFamily="2" charset="0"/>
                          <a:cs typeface="+mn-cs"/>
                        </a:rPr>
                        <a:t>+</a:t>
                      </a:r>
                      <a:endParaRPr lang="es-CO" sz="1800" dirty="0">
                        <a:solidFill>
                          <a:schemeClr val="bg1"/>
                        </a:solidFill>
                        <a:latin typeface="Roboto Medium" panose="02000000000000000000" pitchFamily="2" charset="0"/>
                        <a:ea typeface="Roboto Medium" panose="02000000000000000000" pitchFamily="2" charset="0"/>
                      </a:endParaRPr>
                    </a:p>
                  </a:txBody>
                  <a:tcPr anchor="ctr">
                    <a:solidFill>
                      <a:srgbClr val="C0CE4D"/>
                    </a:solidFill>
                  </a:tcPr>
                </a:tc>
                <a:tc>
                  <a:txBody>
                    <a:bodyPr/>
                    <a:lstStyle/>
                    <a:p>
                      <a:pPr algn="ctr"/>
                      <a:r>
                        <a:rPr lang="es-CO" sz="1600" dirty="0">
                          <a:solidFill>
                            <a:schemeClr val="bg2">
                              <a:lumMod val="50000"/>
                            </a:schemeClr>
                          </a:solidFill>
                          <a:latin typeface="Roboto Light" panose="02000000000000000000" pitchFamily="2" charset="0"/>
                          <a:ea typeface="Roboto Light" panose="02000000000000000000" pitchFamily="2" charset="0"/>
                        </a:rPr>
                        <a:t>Devuelve la suma de los operandos</a:t>
                      </a:r>
                    </a:p>
                  </a:txBody>
                  <a:tcPr anchor="ctr">
                    <a:solidFill>
                      <a:schemeClr val="bg1">
                        <a:lumMod val="85000"/>
                      </a:schemeClr>
                    </a:solidFill>
                  </a:tcPr>
                </a:tc>
                <a:extLst>
                  <a:ext uri="{0D108BD9-81ED-4DB2-BD59-A6C34878D82A}">
                    <a16:rowId xmlns:a16="http://schemas.microsoft.com/office/drawing/2014/main" val="1320609202"/>
                  </a:ext>
                </a:extLst>
              </a:tr>
              <a:tr h="4730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a:t>
                      </a:r>
                      <a:endPar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endParaRP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la resta del operando de la izquierda por el de la derecha</a:t>
                      </a:r>
                    </a:p>
                  </a:txBody>
                  <a:tcPr anchor="ctr">
                    <a:solidFill>
                      <a:schemeClr val="bg1">
                        <a:lumMod val="85000"/>
                      </a:schemeClr>
                    </a:solidFill>
                  </a:tcPr>
                </a:tc>
                <a:extLst>
                  <a:ext uri="{0D108BD9-81ED-4DB2-BD59-A6C34878D82A}">
                    <a16:rowId xmlns:a16="http://schemas.microsoft.com/office/drawing/2014/main" val="1218631167"/>
                  </a:ext>
                </a:extLst>
              </a:tr>
              <a:tr h="3995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white"/>
                          </a:solidFill>
                          <a:effectLst/>
                          <a:uLnTx/>
                          <a:uFillTx/>
                          <a:latin typeface="Roboto Medium" panose="02000000000000000000" pitchFamily="2" charset="0"/>
                          <a:ea typeface="Roboto Medium" panose="02000000000000000000" pitchFamily="2" charset="0"/>
                          <a:cs typeface="+mn-cs"/>
                        </a:rPr>
                        <a: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la división del operando de la izquierda por el de la derecha</a:t>
                      </a:r>
                    </a:p>
                  </a:txBody>
                  <a:tcPr anchor="ctr">
                    <a:solidFill>
                      <a:schemeClr val="bg1">
                        <a:lumMod val="85000"/>
                      </a:schemeClr>
                    </a:solidFill>
                  </a:tcPr>
                </a:tc>
                <a:extLst>
                  <a:ext uri="{0D108BD9-81ED-4DB2-BD59-A6C34878D82A}">
                    <a16:rowId xmlns:a16="http://schemas.microsoft.com/office/drawing/2014/main" val="41012777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Roboto Medium" panose="02000000000000000000" pitchFamily="2" charset="0"/>
                          <a:ea typeface="Roboto Medium" panose="02000000000000000000" pitchFamily="2" charset="0"/>
                          <a:cs typeface="+mn-cs"/>
                        </a:rPr>
                        <a:t>*</a:t>
                      </a:r>
                      <a:endParaRPr lang="es-CO" sz="1800" dirty="0">
                        <a:solidFill>
                          <a:schemeClr val="bg1"/>
                        </a:solidFill>
                        <a:latin typeface="Roboto Medium" panose="02000000000000000000" pitchFamily="2" charset="0"/>
                        <a:ea typeface="Roboto Medium" panose="02000000000000000000" pitchFamily="2" charset="0"/>
                      </a:endParaRP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la multiplicación de los operandos</a:t>
                      </a:r>
                    </a:p>
                  </a:txBody>
                  <a:tcPr anchor="ctr">
                    <a:solidFill>
                      <a:schemeClr val="bg1">
                        <a:lumMod val="85000"/>
                      </a:schemeClr>
                    </a:solidFill>
                  </a:tcPr>
                </a:tc>
                <a:extLst>
                  <a:ext uri="{0D108BD9-81ED-4DB2-BD59-A6C34878D82A}">
                    <a16:rowId xmlns:a16="http://schemas.microsoft.com/office/drawing/2014/main" val="235546799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latin typeface="Roboto Medium" panose="02000000000000000000" pitchFamily="2" charset="0"/>
                          <a:ea typeface="Roboto Medium" panose="02000000000000000000" pitchFamily="2" charset="0"/>
                        </a:rPr>
                        <a: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la división truncada (parte entera del cociente) del operando izquierdo por el de la derecha</a:t>
                      </a:r>
                    </a:p>
                  </a:txBody>
                  <a:tcPr anchor="ctr">
                    <a:solidFill>
                      <a:schemeClr val="bg1">
                        <a:lumMod val="85000"/>
                      </a:schemeClr>
                    </a:solidFill>
                  </a:tcPr>
                </a:tc>
                <a:extLst>
                  <a:ext uri="{0D108BD9-81ED-4DB2-BD59-A6C34878D82A}">
                    <a16:rowId xmlns:a16="http://schemas.microsoft.com/office/drawing/2014/main" val="42538047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latin typeface="Roboto Medium" panose="02000000000000000000" pitchFamily="2" charset="0"/>
                          <a:ea typeface="Roboto Medium" panose="02000000000000000000" pitchFamily="2" charset="0"/>
                        </a:rPr>
                        <a: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el operando izquierdo elevado a la potencia que representa el operando derecho</a:t>
                      </a:r>
                    </a:p>
                  </a:txBody>
                  <a:tcPr anchor="ctr">
                    <a:solidFill>
                      <a:schemeClr val="bg1">
                        <a:lumMod val="85000"/>
                      </a:schemeClr>
                    </a:solidFill>
                  </a:tcPr>
                </a:tc>
                <a:extLst>
                  <a:ext uri="{0D108BD9-81ED-4DB2-BD59-A6C34878D82A}">
                    <a16:rowId xmlns:a16="http://schemas.microsoft.com/office/drawing/2014/main" val="3216241355"/>
                  </a:ext>
                </a:extLst>
              </a:tr>
              <a:tr h="125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latin typeface="Roboto Medium" panose="02000000000000000000" pitchFamily="2" charset="0"/>
                          <a:ea typeface="Roboto Medium" panose="02000000000000000000" pitchFamily="2" charset="0"/>
                        </a:rPr>
                        <a:t>%</a:t>
                      </a:r>
                    </a:p>
                  </a:txBody>
                  <a:tcPr anchor="ctr">
                    <a:solidFill>
                      <a:srgbClr val="C0CE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srgbClr val="E7E6E6">
                              <a:lumMod val="50000"/>
                            </a:srgbClr>
                          </a:solidFill>
                          <a:effectLst/>
                          <a:uLnTx/>
                          <a:uFillTx/>
                          <a:latin typeface="Roboto Light" panose="02000000000000000000" pitchFamily="2" charset="0"/>
                          <a:ea typeface="Roboto Light" panose="02000000000000000000" pitchFamily="2" charset="0"/>
                          <a:cs typeface="+mn-cs"/>
                        </a:rPr>
                        <a:t>Devuelve el resto de la división del operando izquierdo por el operando derecho</a:t>
                      </a:r>
                    </a:p>
                  </a:txBody>
                  <a:tcPr anchor="ctr">
                    <a:solidFill>
                      <a:schemeClr val="bg1">
                        <a:lumMod val="85000"/>
                      </a:schemeClr>
                    </a:solidFill>
                  </a:tcPr>
                </a:tc>
                <a:extLst>
                  <a:ext uri="{0D108BD9-81ED-4DB2-BD59-A6C34878D82A}">
                    <a16:rowId xmlns:a16="http://schemas.microsoft.com/office/drawing/2014/main" val="383456466"/>
                  </a:ext>
                </a:extLst>
              </a:tr>
            </a:tbl>
          </a:graphicData>
        </a:graphic>
      </p:graphicFrame>
      <p:pic>
        <p:nvPicPr>
          <p:cNvPr id="8" name="Picture 7">
            <a:extLst>
              <a:ext uri="{FF2B5EF4-FFF2-40B4-BE49-F238E27FC236}">
                <a16:creationId xmlns:a16="http://schemas.microsoft.com/office/drawing/2014/main" id="{372BF96E-C1F9-4FA6-B636-2134C9323742}"/>
              </a:ext>
            </a:extLst>
          </p:cNvPr>
          <p:cNvPicPr>
            <a:picLocks noChangeAspect="1"/>
          </p:cNvPicPr>
          <p:nvPr/>
        </p:nvPicPr>
        <p:blipFill>
          <a:blip r:embed="rId2"/>
          <a:stretch>
            <a:fillRect/>
          </a:stretch>
        </p:blipFill>
        <p:spPr>
          <a:xfrm>
            <a:off x="9542437" y="1690688"/>
            <a:ext cx="1162212" cy="571580"/>
          </a:xfrm>
          <a:prstGeom prst="rect">
            <a:avLst/>
          </a:prstGeom>
        </p:spPr>
      </p:pic>
      <p:pic>
        <p:nvPicPr>
          <p:cNvPr id="12" name="Picture 11">
            <a:extLst>
              <a:ext uri="{FF2B5EF4-FFF2-40B4-BE49-F238E27FC236}">
                <a16:creationId xmlns:a16="http://schemas.microsoft.com/office/drawing/2014/main" id="{6A68E834-D5B4-4329-A5DC-1CC7C3E15624}"/>
              </a:ext>
            </a:extLst>
          </p:cNvPr>
          <p:cNvPicPr>
            <a:picLocks noChangeAspect="1"/>
          </p:cNvPicPr>
          <p:nvPr/>
        </p:nvPicPr>
        <p:blipFill>
          <a:blip r:embed="rId3"/>
          <a:stretch>
            <a:fillRect/>
          </a:stretch>
        </p:blipFill>
        <p:spPr>
          <a:xfrm>
            <a:off x="9542437" y="2323477"/>
            <a:ext cx="1162212" cy="562053"/>
          </a:xfrm>
          <a:prstGeom prst="rect">
            <a:avLst/>
          </a:prstGeom>
        </p:spPr>
      </p:pic>
      <p:pic>
        <p:nvPicPr>
          <p:cNvPr id="14" name="Picture 13">
            <a:extLst>
              <a:ext uri="{FF2B5EF4-FFF2-40B4-BE49-F238E27FC236}">
                <a16:creationId xmlns:a16="http://schemas.microsoft.com/office/drawing/2014/main" id="{BBC89D6F-8B5B-4446-98D0-23F4AC2C4887}"/>
              </a:ext>
            </a:extLst>
          </p:cNvPr>
          <p:cNvPicPr>
            <a:picLocks noChangeAspect="1"/>
          </p:cNvPicPr>
          <p:nvPr/>
        </p:nvPicPr>
        <p:blipFill>
          <a:blip r:embed="rId4"/>
          <a:stretch>
            <a:fillRect/>
          </a:stretch>
        </p:blipFill>
        <p:spPr>
          <a:xfrm>
            <a:off x="9542437" y="2978190"/>
            <a:ext cx="1181265" cy="581106"/>
          </a:xfrm>
          <a:prstGeom prst="rect">
            <a:avLst/>
          </a:prstGeom>
        </p:spPr>
      </p:pic>
      <p:pic>
        <p:nvPicPr>
          <p:cNvPr id="16" name="Picture 15">
            <a:extLst>
              <a:ext uri="{FF2B5EF4-FFF2-40B4-BE49-F238E27FC236}">
                <a16:creationId xmlns:a16="http://schemas.microsoft.com/office/drawing/2014/main" id="{3C03422B-B616-4DC4-AB7B-0577254FCFF4}"/>
              </a:ext>
            </a:extLst>
          </p:cNvPr>
          <p:cNvPicPr>
            <a:picLocks noChangeAspect="1"/>
          </p:cNvPicPr>
          <p:nvPr/>
        </p:nvPicPr>
        <p:blipFill rotWithShape="1">
          <a:blip r:embed="rId5"/>
          <a:srcRect r="7462"/>
          <a:stretch/>
        </p:blipFill>
        <p:spPr>
          <a:xfrm>
            <a:off x="9542437" y="3651956"/>
            <a:ext cx="1181265" cy="552527"/>
          </a:xfrm>
          <a:prstGeom prst="rect">
            <a:avLst/>
          </a:prstGeom>
        </p:spPr>
      </p:pic>
      <p:pic>
        <p:nvPicPr>
          <p:cNvPr id="18" name="Picture 17">
            <a:extLst>
              <a:ext uri="{FF2B5EF4-FFF2-40B4-BE49-F238E27FC236}">
                <a16:creationId xmlns:a16="http://schemas.microsoft.com/office/drawing/2014/main" id="{CA7173B9-2FB7-4B38-B965-3D70A49C3444}"/>
              </a:ext>
            </a:extLst>
          </p:cNvPr>
          <p:cNvPicPr>
            <a:picLocks noChangeAspect="1"/>
          </p:cNvPicPr>
          <p:nvPr/>
        </p:nvPicPr>
        <p:blipFill>
          <a:blip r:embed="rId6"/>
          <a:stretch>
            <a:fillRect/>
          </a:stretch>
        </p:blipFill>
        <p:spPr>
          <a:xfrm>
            <a:off x="9542437" y="4297143"/>
            <a:ext cx="1162212" cy="571580"/>
          </a:xfrm>
          <a:prstGeom prst="rect">
            <a:avLst/>
          </a:prstGeom>
        </p:spPr>
      </p:pic>
      <p:pic>
        <p:nvPicPr>
          <p:cNvPr id="20" name="Picture 19">
            <a:extLst>
              <a:ext uri="{FF2B5EF4-FFF2-40B4-BE49-F238E27FC236}">
                <a16:creationId xmlns:a16="http://schemas.microsoft.com/office/drawing/2014/main" id="{6FB6E9C5-4064-4F9A-B3EE-FB4588AE4219}"/>
              </a:ext>
            </a:extLst>
          </p:cNvPr>
          <p:cNvPicPr>
            <a:picLocks noChangeAspect="1"/>
          </p:cNvPicPr>
          <p:nvPr/>
        </p:nvPicPr>
        <p:blipFill rotWithShape="1">
          <a:blip r:embed="rId7"/>
          <a:srcRect r="4887"/>
          <a:stretch/>
        </p:blipFill>
        <p:spPr>
          <a:xfrm>
            <a:off x="9551963" y="4870432"/>
            <a:ext cx="1205081" cy="581106"/>
          </a:xfrm>
          <a:prstGeom prst="rect">
            <a:avLst/>
          </a:prstGeom>
        </p:spPr>
      </p:pic>
      <p:pic>
        <p:nvPicPr>
          <p:cNvPr id="22" name="Picture 21">
            <a:extLst>
              <a:ext uri="{FF2B5EF4-FFF2-40B4-BE49-F238E27FC236}">
                <a16:creationId xmlns:a16="http://schemas.microsoft.com/office/drawing/2014/main" id="{AC2AE2AA-371F-4087-AE5A-4A7EB8B5E09E}"/>
              </a:ext>
            </a:extLst>
          </p:cNvPr>
          <p:cNvPicPr>
            <a:picLocks noChangeAspect="1"/>
          </p:cNvPicPr>
          <p:nvPr/>
        </p:nvPicPr>
        <p:blipFill>
          <a:blip r:embed="rId8"/>
          <a:stretch>
            <a:fillRect/>
          </a:stretch>
        </p:blipFill>
        <p:spPr>
          <a:xfrm>
            <a:off x="9547200" y="5564960"/>
            <a:ext cx="1152686" cy="552527"/>
          </a:xfrm>
          <a:prstGeom prst="rect">
            <a:avLst/>
          </a:prstGeom>
        </p:spPr>
      </p:pic>
    </p:spTree>
    <p:extLst>
      <p:ext uri="{BB962C8B-B14F-4D97-AF65-F5344CB8AC3E}">
        <p14:creationId xmlns:p14="http://schemas.microsoft.com/office/powerpoint/2010/main" val="343838404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05792"/>
            <a:ext cx="4036682" cy="523220"/>
          </a:xfrm>
          <a:prstGeom prst="rect">
            <a:avLst/>
          </a:prstGeom>
          <a:noFill/>
        </p:spPr>
        <p:txBody>
          <a:bodyPr wrap="square" rtlCol="0">
            <a:spAutoFit/>
          </a:bodyPr>
          <a:lstStyle/>
          <a:p>
            <a:pPr algn="ctr"/>
            <a:r>
              <a:rPr lang="es-CO" sz="2800" b="1" dirty="0">
                <a:solidFill>
                  <a:schemeClr val="bg1"/>
                </a:solidFill>
              </a:rPr>
              <a:t>CLASE 06</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327186592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Comando input</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1640123"/>
          </a:xfrm>
        </p:spPr>
        <p:txBody>
          <a:bodyPr/>
          <a:lstStyle/>
          <a:p>
            <a:pPr marL="0" indent="0">
              <a:buNone/>
            </a:pPr>
            <a:r>
              <a:rPr lang="es-ES" dirty="0"/>
              <a:t>En Python se puede emplear el comando </a:t>
            </a:r>
            <a:r>
              <a:rPr lang="es-ES" b="1" dirty="0"/>
              <a:t>input() </a:t>
            </a:r>
            <a:r>
              <a:rPr lang="es-ES" dirty="0"/>
              <a:t>para pedirle a un usuario que ingrese un dato. Esta función lee la entrada que el usuario escribió y almacena el valor en una variable, por ejemplo.</a:t>
            </a:r>
          </a:p>
          <a:p>
            <a:pPr marL="0" indent="0">
              <a:buNone/>
            </a:pPr>
            <a:r>
              <a:rPr lang="es-ES" dirty="0"/>
              <a:t>La entrada siempre se devuelve como tipo TEXTO, por lo que es importante realizar el CASTING si le estamos preguntando al usuario por su edad, por ejemplo.</a:t>
            </a:r>
          </a:p>
        </p:txBody>
      </p:sp>
      <p:pic>
        <p:nvPicPr>
          <p:cNvPr id="8" name="Picture 7">
            <a:extLst>
              <a:ext uri="{FF2B5EF4-FFF2-40B4-BE49-F238E27FC236}">
                <a16:creationId xmlns:a16="http://schemas.microsoft.com/office/drawing/2014/main" id="{9A0C5F3E-9DB6-469D-9D25-2F2CE935C4C1}"/>
              </a:ext>
            </a:extLst>
          </p:cNvPr>
          <p:cNvPicPr>
            <a:picLocks noChangeAspect="1"/>
          </p:cNvPicPr>
          <p:nvPr/>
        </p:nvPicPr>
        <p:blipFill>
          <a:blip r:embed="rId2"/>
          <a:stretch>
            <a:fillRect/>
          </a:stretch>
        </p:blipFill>
        <p:spPr>
          <a:xfrm>
            <a:off x="838198" y="3500582"/>
            <a:ext cx="4518891" cy="1343454"/>
          </a:xfrm>
          <a:prstGeom prst="rect">
            <a:avLst/>
          </a:prstGeom>
        </p:spPr>
      </p:pic>
      <p:sp>
        <p:nvSpPr>
          <p:cNvPr id="10" name="Rectangle 9">
            <a:extLst>
              <a:ext uri="{FF2B5EF4-FFF2-40B4-BE49-F238E27FC236}">
                <a16:creationId xmlns:a16="http://schemas.microsoft.com/office/drawing/2014/main" id="{EED65013-1417-45A1-B4C5-3874F097164B}"/>
              </a:ext>
            </a:extLst>
          </p:cNvPr>
          <p:cNvSpPr/>
          <p:nvPr/>
        </p:nvSpPr>
        <p:spPr>
          <a:xfrm>
            <a:off x="3260436" y="4599709"/>
            <a:ext cx="1145309" cy="175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325956FD-8B63-4CC8-B5D4-B8F064AF69A0}"/>
              </a:ext>
            </a:extLst>
          </p:cNvPr>
          <p:cNvPicPr>
            <a:picLocks noChangeAspect="1"/>
          </p:cNvPicPr>
          <p:nvPr/>
        </p:nvPicPr>
        <p:blipFill>
          <a:blip r:embed="rId3"/>
          <a:stretch>
            <a:fillRect/>
          </a:stretch>
        </p:blipFill>
        <p:spPr>
          <a:xfrm>
            <a:off x="5906830" y="3429000"/>
            <a:ext cx="5753903" cy="2819794"/>
          </a:xfrm>
          <a:prstGeom prst="rect">
            <a:avLst/>
          </a:prstGeom>
        </p:spPr>
      </p:pic>
      <p:sp>
        <p:nvSpPr>
          <p:cNvPr id="13" name="Content Placeholder 8">
            <a:extLst>
              <a:ext uri="{FF2B5EF4-FFF2-40B4-BE49-F238E27FC236}">
                <a16:creationId xmlns:a16="http://schemas.microsoft.com/office/drawing/2014/main" id="{027DD977-83FE-4B7E-8820-6E3910482D1B}"/>
              </a:ext>
            </a:extLst>
          </p:cNvPr>
          <p:cNvSpPr txBox="1">
            <a:spLocks/>
          </p:cNvSpPr>
          <p:nvPr/>
        </p:nvSpPr>
        <p:spPr>
          <a:xfrm>
            <a:off x="838198" y="4967770"/>
            <a:ext cx="4740564" cy="1063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Recuerden, para sumar un número que ha sido almacenado como TEXTO, debemos hacerle un CASTING para que se convierta en NÚMERO, así:</a:t>
            </a:r>
          </a:p>
        </p:txBody>
      </p:sp>
      <p:pic>
        <p:nvPicPr>
          <p:cNvPr id="15" name="Picture 14">
            <a:extLst>
              <a:ext uri="{FF2B5EF4-FFF2-40B4-BE49-F238E27FC236}">
                <a16:creationId xmlns:a16="http://schemas.microsoft.com/office/drawing/2014/main" id="{32835E49-C012-4ECF-A733-774EAA402881}"/>
              </a:ext>
            </a:extLst>
          </p:cNvPr>
          <p:cNvPicPr>
            <a:picLocks noChangeAspect="1"/>
          </p:cNvPicPr>
          <p:nvPr/>
        </p:nvPicPr>
        <p:blipFill>
          <a:blip r:embed="rId4"/>
          <a:stretch>
            <a:fillRect/>
          </a:stretch>
        </p:blipFill>
        <p:spPr>
          <a:xfrm>
            <a:off x="2292882" y="5821956"/>
            <a:ext cx="1935107" cy="656352"/>
          </a:xfrm>
          <a:prstGeom prst="rect">
            <a:avLst/>
          </a:prstGeom>
        </p:spPr>
      </p:pic>
    </p:spTree>
    <p:extLst>
      <p:ext uri="{BB962C8B-B14F-4D97-AF65-F5344CB8AC3E}">
        <p14:creationId xmlns:p14="http://schemas.microsoft.com/office/powerpoint/2010/main" val="20450707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a:t>Ciclos de vida del software</a:t>
            </a:r>
            <a:endParaRPr lang="es-CO" dirty="0"/>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10515600" cy="4667250"/>
          </a:xfrm>
        </p:spPr>
        <p:txBody>
          <a:bodyPr>
            <a:normAutofit/>
          </a:bodyPr>
          <a:lstStyle/>
          <a:p>
            <a:pPr marL="0" indent="0">
              <a:buNone/>
            </a:pPr>
            <a:r>
              <a:rPr lang="es-CO" dirty="0"/>
              <a:t>Cuando desarrollamos un producto de software, debemos tener presente las siguientes etapas:</a:t>
            </a:r>
          </a:p>
          <a:p>
            <a:r>
              <a:rPr lang="es-CO" dirty="0"/>
              <a:t>Requisitos.</a:t>
            </a:r>
          </a:p>
          <a:p>
            <a:r>
              <a:rPr lang="es-CO" dirty="0"/>
              <a:t>Planificación.</a:t>
            </a:r>
          </a:p>
          <a:p>
            <a:r>
              <a:rPr lang="es-CO" dirty="0"/>
              <a:t>Diseño.</a:t>
            </a:r>
          </a:p>
          <a:p>
            <a:r>
              <a:rPr lang="es-CO" dirty="0"/>
              <a:t>Desarrollo.</a:t>
            </a:r>
          </a:p>
          <a:p>
            <a:r>
              <a:rPr lang="es-CO" dirty="0"/>
              <a:t>Pruebas.</a:t>
            </a:r>
          </a:p>
          <a:p>
            <a:r>
              <a:rPr lang="es-CO" dirty="0"/>
              <a:t>Despliegue.</a:t>
            </a:r>
          </a:p>
          <a:p>
            <a:pPr marL="0" indent="0">
              <a:buNone/>
            </a:pPr>
            <a:endParaRPr lang="es-CO" dirty="0"/>
          </a:p>
          <a:p>
            <a:pPr marL="0" indent="0">
              <a:buNone/>
            </a:pPr>
            <a:r>
              <a:rPr lang="es-CO" dirty="0"/>
              <a:t>Además existe un paso adicional que </a:t>
            </a:r>
          </a:p>
          <a:p>
            <a:pPr marL="0" indent="0">
              <a:buNone/>
            </a:pPr>
            <a:r>
              <a:rPr lang="es-CO" dirty="0"/>
              <a:t>es transversal al desarrollo de software.</a:t>
            </a:r>
          </a:p>
          <a:p>
            <a:pPr marL="0" indent="0">
              <a:buNone/>
            </a:pPr>
            <a:endParaRPr lang="es-CO" dirty="0"/>
          </a:p>
          <a:p>
            <a:pPr marL="0" indent="0">
              <a:buNone/>
            </a:pPr>
            <a:r>
              <a:rPr lang="es-CO" sz="1600" i="1" dirty="0"/>
              <a:t>Los costos de mantenimiento del software pueden ser más caros que los del desarrollo.</a:t>
            </a:r>
          </a:p>
        </p:txBody>
      </p:sp>
      <p:pic>
        <p:nvPicPr>
          <p:cNvPr id="3074" name="Picture 2">
            <a:extLst>
              <a:ext uri="{FF2B5EF4-FFF2-40B4-BE49-F238E27FC236}">
                <a16:creationId xmlns:a16="http://schemas.microsoft.com/office/drawing/2014/main" id="{67DA8FD0-DA34-CF54-D76A-B23F6EFC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88695"/>
            <a:ext cx="50292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32832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Condicionales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762668"/>
          </a:xfrm>
        </p:spPr>
        <p:txBody>
          <a:bodyPr/>
          <a:lstStyle/>
          <a:p>
            <a:pPr marL="0" indent="0">
              <a:buNone/>
            </a:pPr>
            <a:r>
              <a:rPr lang="es-CO" dirty="0"/>
              <a:t>En Python, usamos los condicionales para validar que una condición se cumpla, y en caso tal, ejecutar una acción A, mientras que si no se cumple la condición, se ejecuta la acción B.</a:t>
            </a:r>
            <a:endParaRPr lang="en-CO" dirty="0"/>
          </a:p>
        </p:txBody>
      </p:sp>
      <p:pic>
        <p:nvPicPr>
          <p:cNvPr id="4" name="Picture 3">
            <a:extLst>
              <a:ext uri="{FF2B5EF4-FFF2-40B4-BE49-F238E27FC236}">
                <a16:creationId xmlns:a16="http://schemas.microsoft.com/office/drawing/2014/main" id="{37873E22-73CD-4C0C-87E7-A2D4F0F18E77}"/>
              </a:ext>
            </a:extLst>
          </p:cNvPr>
          <p:cNvPicPr>
            <a:picLocks noChangeAspect="1"/>
          </p:cNvPicPr>
          <p:nvPr/>
        </p:nvPicPr>
        <p:blipFill>
          <a:blip r:embed="rId2"/>
          <a:stretch>
            <a:fillRect/>
          </a:stretch>
        </p:blipFill>
        <p:spPr>
          <a:xfrm>
            <a:off x="838200" y="2519938"/>
            <a:ext cx="5644297" cy="2209079"/>
          </a:xfrm>
          <a:prstGeom prst="rect">
            <a:avLst/>
          </a:prstGeom>
        </p:spPr>
      </p:pic>
      <p:pic>
        <p:nvPicPr>
          <p:cNvPr id="6" name="Picture 5">
            <a:extLst>
              <a:ext uri="{FF2B5EF4-FFF2-40B4-BE49-F238E27FC236}">
                <a16:creationId xmlns:a16="http://schemas.microsoft.com/office/drawing/2014/main" id="{D600E6AC-0CD7-4A9E-BA49-097E0E8DE362}"/>
              </a:ext>
            </a:extLst>
          </p:cNvPr>
          <p:cNvPicPr>
            <a:picLocks noChangeAspect="1"/>
          </p:cNvPicPr>
          <p:nvPr/>
        </p:nvPicPr>
        <p:blipFill rotWithShape="1">
          <a:blip r:embed="rId3"/>
          <a:srcRect r="41746"/>
          <a:stretch/>
        </p:blipFill>
        <p:spPr>
          <a:xfrm>
            <a:off x="912090" y="4779152"/>
            <a:ext cx="2680855" cy="480029"/>
          </a:xfrm>
          <a:prstGeom prst="rect">
            <a:avLst/>
          </a:prstGeom>
        </p:spPr>
      </p:pic>
      <p:pic>
        <p:nvPicPr>
          <p:cNvPr id="8" name="Picture 7">
            <a:extLst>
              <a:ext uri="{FF2B5EF4-FFF2-40B4-BE49-F238E27FC236}">
                <a16:creationId xmlns:a16="http://schemas.microsoft.com/office/drawing/2014/main" id="{C443CF2F-2F0D-42A9-AD07-791106BEF556}"/>
              </a:ext>
            </a:extLst>
          </p:cNvPr>
          <p:cNvPicPr>
            <a:picLocks noChangeAspect="1"/>
          </p:cNvPicPr>
          <p:nvPr/>
        </p:nvPicPr>
        <p:blipFill rotWithShape="1">
          <a:blip r:embed="rId4"/>
          <a:srcRect r="28901"/>
          <a:stretch/>
        </p:blipFill>
        <p:spPr>
          <a:xfrm>
            <a:off x="912090" y="5309316"/>
            <a:ext cx="2819401" cy="480029"/>
          </a:xfrm>
          <a:prstGeom prst="rect">
            <a:avLst/>
          </a:prstGeom>
        </p:spPr>
      </p:pic>
      <p:cxnSp>
        <p:nvCxnSpPr>
          <p:cNvPr id="11" name="Straight Connector 10">
            <a:extLst>
              <a:ext uri="{FF2B5EF4-FFF2-40B4-BE49-F238E27FC236}">
                <a16:creationId xmlns:a16="http://schemas.microsoft.com/office/drawing/2014/main" id="{2FA3825C-829D-4FC2-8936-CE09BE7F0D3E}"/>
              </a:ext>
            </a:extLst>
          </p:cNvPr>
          <p:cNvCxnSpPr>
            <a:cxnSpLocks/>
          </p:cNvCxnSpPr>
          <p:nvPr/>
        </p:nvCxnSpPr>
        <p:spPr>
          <a:xfrm>
            <a:off x="912090" y="4729017"/>
            <a:ext cx="26808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39576F23-4872-49F8-A4F5-61DDBD5E62C2}"/>
              </a:ext>
            </a:extLst>
          </p:cNvPr>
          <p:cNvCxnSpPr>
            <a:cxnSpLocks/>
          </p:cNvCxnSpPr>
          <p:nvPr/>
        </p:nvCxnSpPr>
        <p:spPr>
          <a:xfrm>
            <a:off x="912090" y="5295460"/>
            <a:ext cx="26808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CAE17256-999D-4E24-A6DB-644B9EACFF30}"/>
              </a:ext>
            </a:extLst>
          </p:cNvPr>
          <p:cNvPicPr>
            <a:picLocks noChangeAspect="1"/>
          </p:cNvPicPr>
          <p:nvPr/>
        </p:nvPicPr>
        <p:blipFill>
          <a:blip r:embed="rId5"/>
          <a:stretch>
            <a:fillRect/>
          </a:stretch>
        </p:blipFill>
        <p:spPr>
          <a:xfrm>
            <a:off x="6346572" y="5295460"/>
            <a:ext cx="5687219" cy="819264"/>
          </a:xfrm>
          <a:prstGeom prst="rect">
            <a:avLst/>
          </a:prstGeom>
        </p:spPr>
      </p:pic>
      <p:sp>
        <p:nvSpPr>
          <p:cNvPr id="20" name="Content Placeholder 8">
            <a:extLst>
              <a:ext uri="{FF2B5EF4-FFF2-40B4-BE49-F238E27FC236}">
                <a16:creationId xmlns:a16="http://schemas.microsoft.com/office/drawing/2014/main" id="{C45D6D3D-D97A-4772-BD87-74FDD0F3F086}"/>
              </a:ext>
            </a:extLst>
          </p:cNvPr>
          <p:cNvSpPr txBox="1">
            <a:spLocks/>
          </p:cNvSpPr>
          <p:nvPr/>
        </p:nvSpPr>
        <p:spPr>
          <a:xfrm>
            <a:off x="6346572" y="4941168"/>
            <a:ext cx="3867727" cy="396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solidFill>
                  <a:srgbClr val="2E4398"/>
                </a:solidFill>
                <a:latin typeface="Open Sans" charset="0"/>
                <a:ea typeface="Open Sans" charset="0"/>
                <a:cs typeface="Open Sans" charset="0"/>
              </a:rPr>
              <a:t>Recta de números enteros</a:t>
            </a:r>
            <a:endParaRPr lang="en-CO" b="1" dirty="0">
              <a:solidFill>
                <a:srgbClr val="2E4398"/>
              </a:solidFill>
              <a:latin typeface="Open Sans" charset="0"/>
              <a:ea typeface="Open Sans" charset="0"/>
              <a:cs typeface="Open Sans" charset="0"/>
            </a:endParaRPr>
          </a:p>
        </p:txBody>
      </p:sp>
      <p:pic>
        <p:nvPicPr>
          <p:cNvPr id="24" name="Picture 23">
            <a:extLst>
              <a:ext uri="{FF2B5EF4-FFF2-40B4-BE49-F238E27FC236}">
                <a16:creationId xmlns:a16="http://schemas.microsoft.com/office/drawing/2014/main" id="{A2EDBB65-948F-4DF5-9BB2-CBE140DEBE45}"/>
              </a:ext>
            </a:extLst>
          </p:cNvPr>
          <p:cNvPicPr>
            <a:picLocks noChangeAspect="1"/>
          </p:cNvPicPr>
          <p:nvPr/>
        </p:nvPicPr>
        <p:blipFill>
          <a:blip r:embed="rId6"/>
          <a:stretch>
            <a:fillRect/>
          </a:stretch>
        </p:blipFill>
        <p:spPr>
          <a:xfrm>
            <a:off x="6831882" y="2519938"/>
            <a:ext cx="4172532" cy="1562318"/>
          </a:xfrm>
          <a:prstGeom prst="rect">
            <a:avLst/>
          </a:prstGeom>
        </p:spPr>
      </p:pic>
      <p:pic>
        <p:nvPicPr>
          <p:cNvPr id="26" name="Picture 25">
            <a:extLst>
              <a:ext uri="{FF2B5EF4-FFF2-40B4-BE49-F238E27FC236}">
                <a16:creationId xmlns:a16="http://schemas.microsoft.com/office/drawing/2014/main" id="{B1ACC9E0-719D-49A4-89D2-30A4628347A6}"/>
              </a:ext>
            </a:extLst>
          </p:cNvPr>
          <p:cNvPicPr>
            <a:picLocks noChangeAspect="1"/>
          </p:cNvPicPr>
          <p:nvPr/>
        </p:nvPicPr>
        <p:blipFill rotWithShape="1">
          <a:blip r:embed="rId7"/>
          <a:srcRect t="21566"/>
          <a:stretch/>
        </p:blipFill>
        <p:spPr>
          <a:xfrm>
            <a:off x="6831882" y="4268510"/>
            <a:ext cx="4258269" cy="396011"/>
          </a:xfrm>
          <a:prstGeom prst="rect">
            <a:avLst/>
          </a:prstGeom>
        </p:spPr>
      </p:pic>
      <p:cxnSp>
        <p:nvCxnSpPr>
          <p:cNvPr id="27" name="Straight Connector 26">
            <a:extLst>
              <a:ext uri="{FF2B5EF4-FFF2-40B4-BE49-F238E27FC236}">
                <a16:creationId xmlns:a16="http://schemas.microsoft.com/office/drawing/2014/main" id="{EA3CB841-59AB-4AC4-9109-9E2B50A8A8AD}"/>
              </a:ext>
            </a:extLst>
          </p:cNvPr>
          <p:cNvCxnSpPr>
            <a:cxnSpLocks/>
          </p:cNvCxnSpPr>
          <p:nvPr/>
        </p:nvCxnSpPr>
        <p:spPr>
          <a:xfrm>
            <a:off x="6940007" y="4145315"/>
            <a:ext cx="4064407"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Google Shape;5899;p73">
            <a:extLst>
              <a:ext uri="{FF2B5EF4-FFF2-40B4-BE49-F238E27FC236}">
                <a16:creationId xmlns:a16="http://schemas.microsoft.com/office/drawing/2014/main" id="{E498F035-582E-4F8D-A476-CF1D97464F91}"/>
              </a:ext>
            </a:extLst>
          </p:cNvPr>
          <p:cNvGrpSpPr/>
          <p:nvPr/>
        </p:nvGrpSpPr>
        <p:grpSpPr>
          <a:xfrm>
            <a:off x="5147033" y="4979470"/>
            <a:ext cx="1060993" cy="1039182"/>
            <a:chOff x="-41111350" y="3239100"/>
            <a:chExt cx="318200" cy="317425"/>
          </a:xfrm>
          <a:solidFill>
            <a:srgbClr val="2E4398"/>
          </a:solidFill>
        </p:grpSpPr>
        <p:sp>
          <p:nvSpPr>
            <p:cNvPr id="30" name="Google Shape;5900;p73">
              <a:extLst>
                <a:ext uri="{FF2B5EF4-FFF2-40B4-BE49-F238E27FC236}">
                  <a16:creationId xmlns:a16="http://schemas.microsoft.com/office/drawing/2014/main" id="{5420D266-C4C7-4FFE-A4A2-5D6CDAFC10AD}"/>
                </a:ext>
              </a:extLst>
            </p:cNvPr>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31" name="Google Shape;5901;p73">
              <a:extLst>
                <a:ext uri="{FF2B5EF4-FFF2-40B4-BE49-F238E27FC236}">
                  <a16:creationId xmlns:a16="http://schemas.microsoft.com/office/drawing/2014/main" id="{ED6EF17B-F874-43B1-B5EC-92791F5008D0}"/>
                </a:ext>
              </a:extLst>
            </p:cNvPr>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32" name="Google Shape;5902;p73">
              <a:extLst>
                <a:ext uri="{FF2B5EF4-FFF2-40B4-BE49-F238E27FC236}">
                  <a16:creationId xmlns:a16="http://schemas.microsoft.com/office/drawing/2014/main" id="{D62ECFD4-5E0A-485D-978B-66C3EBCA439D}"/>
                </a:ext>
              </a:extLst>
            </p:cNvPr>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33" name="Google Shape;5903;p73">
              <a:extLst>
                <a:ext uri="{FF2B5EF4-FFF2-40B4-BE49-F238E27FC236}">
                  <a16:creationId xmlns:a16="http://schemas.microsoft.com/office/drawing/2014/main" id="{33CFA187-EA0B-4433-BEA0-7F96D9152C75}"/>
                </a:ext>
              </a:extLst>
            </p:cNvPr>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grpSp>
    </p:spTree>
    <p:extLst>
      <p:ext uri="{BB962C8B-B14F-4D97-AF65-F5344CB8AC3E}">
        <p14:creationId xmlns:p14="http://schemas.microsoft.com/office/powerpoint/2010/main" val="58110468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Ciclos</a:t>
            </a:r>
          </a:p>
        </p:txBody>
      </p:sp>
      <p:sp>
        <p:nvSpPr>
          <p:cNvPr id="11" name="Marcador de texto 16">
            <a:extLst>
              <a:ext uri="{FF2B5EF4-FFF2-40B4-BE49-F238E27FC236}">
                <a16:creationId xmlns:a16="http://schemas.microsoft.com/office/drawing/2014/main" id="{4247FE32-3A78-4473-A420-F18112A0F69B}"/>
              </a:ext>
            </a:extLst>
          </p:cNvPr>
          <p:cNvSpPr txBox="1">
            <a:spLocks/>
          </p:cNvSpPr>
          <p:nvPr/>
        </p:nvSpPr>
        <p:spPr>
          <a:xfrm>
            <a:off x="1630044" y="3550634"/>
            <a:ext cx="2282964" cy="15152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s-CO" sz="1400" b="0" i="0" kern="1200" smtClean="0">
                <a:solidFill>
                  <a:srgbClr val="06181C"/>
                </a:solidFill>
                <a:effectLst/>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CO" sz="16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Marcador de texto 16">
            <a:extLst>
              <a:ext uri="{FF2B5EF4-FFF2-40B4-BE49-F238E27FC236}">
                <a16:creationId xmlns:a16="http://schemas.microsoft.com/office/drawing/2014/main" id="{5B030848-889F-43BD-9569-E71E59F62006}"/>
              </a:ext>
            </a:extLst>
          </p:cNvPr>
          <p:cNvSpPr txBox="1">
            <a:spLocks/>
          </p:cNvSpPr>
          <p:nvPr/>
        </p:nvSpPr>
        <p:spPr>
          <a:xfrm>
            <a:off x="997943" y="1721434"/>
            <a:ext cx="2606581" cy="5766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s-CO" sz="1400" b="1" i="0" kern="1200" smtClean="0">
                <a:solidFill>
                  <a:srgbClr val="06181C"/>
                </a:solidFill>
                <a:effectLst/>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CO" sz="2400" b="0" dirty="0">
                <a:solidFill>
                  <a:srgbClr val="2E4398"/>
                </a:solidFill>
              </a:rPr>
              <a:t>Ciclo </a:t>
            </a:r>
            <a:r>
              <a:rPr lang="es-CO" sz="2400" dirty="0">
                <a:solidFill>
                  <a:srgbClr val="2E4398"/>
                </a:solidFill>
                <a:latin typeface="Consolas" panose="020B0609020204030204" pitchFamily="49" charset="0"/>
              </a:rPr>
              <a:t>for</a:t>
            </a:r>
            <a:endParaRPr lang="es-CO" dirty="0">
              <a:solidFill>
                <a:srgbClr val="2E4398"/>
              </a:solidFill>
              <a:latin typeface="Consolas" panose="020B0609020204030204" pitchFamily="49" charset="0"/>
            </a:endParaRPr>
          </a:p>
        </p:txBody>
      </p:sp>
      <p:pic>
        <p:nvPicPr>
          <p:cNvPr id="35" name="Picture 34">
            <a:extLst>
              <a:ext uri="{FF2B5EF4-FFF2-40B4-BE49-F238E27FC236}">
                <a16:creationId xmlns:a16="http://schemas.microsoft.com/office/drawing/2014/main" id="{522FAD49-9AFD-4429-BB81-70312B9BC647}"/>
              </a:ext>
            </a:extLst>
          </p:cNvPr>
          <p:cNvPicPr>
            <a:picLocks noChangeAspect="1"/>
          </p:cNvPicPr>
          <p:nvPr/>
        </p:nvPicPr>
        <p:blipFill>
          <a:blip r:embed="rId2"/>
          <a:stretch>
            <a:fillRect/>
          </a:stretch>
        </p:blipFill>
        <p:spPr>
          <a:xfrm>
            <a:off x="997944" y="2328793"/>
            <a:ext cx="3213838" cy="2703706"/>
          </a:xfrm>
          <a:prstGeom prst="rect">
            <a:avLst/>
          </a:prstGeom>
        </p:spPr>
      </p:pic>
      <p:pic>
        <p:nvPicPr>
          <p:cNvPr id="37" name="Picture 36">
            <a:extLst>
              <a:ext uri="{FF2B5EF4-FFF2-40B4-BE49-F238E27FC236}">
                <a16:creationId xmlns:a16="http://schemas.microsoft.com/office/drawing/2014/main" id="{DB587683-CEA3-4517-B507-BA325519E1B3}"/>
              </a:ext>
            </a:extLst>
          </p:cNvPr>
          <p:cNvPicPr>
            <a:picLocks noChangeAspect="1"/>
          </p:cNvPicPr>
          <p:nvPr/>
        </p:nvPicPr>
        <p:blipFill>
          <a:blip r:embed="rId3"/>
          <a:stretch>
            <a:fillRect/>
          </a:stretch>
        </p:blipFill>
        <p:spPr>
          <a:xfrm>
            <a:off x="6357260" y="2410501"/>
            <a:ext cx="3305438" cy="2540290"/>
          </a:xfrm>
          <a:prstGeom prst="rect">
            <a:avLst/>
          </a:prstGeom>
        </p:spPr>
      </p:pic>
      <p:sp>
        <p:nvSpPr>
          <p:cNvPr id="38" name="Marcador de texto 16">
            <a:extLst>
              <a:ext uri="{FF2B5EF4-FFF2-40B4-BE49-F238E27FC236}">
                <a16:creationId xmlns:a16="http://schemas.microsoft.com/office/drawing/2014/main" id="{2A500E2D-E87C-4610-B484-37AF7494C906}"/>
              </a:ext>
            </a:extLst>
          </p:cNvPr>
          <p:cNvSpPr txBox="1">
            <a:spLocks/>
          </p:cNvSpPr>
          <p:nvPr/>
        </p:nvSpPr>
        <p:spPr>
          <a:xfrm>
            <a:off x="6357260" y="1721434"/>
            <a:ext cx="2606581" cy="5766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s-CO" sz="1400" b="1" i="0" kern="1200" smtClean="0">
                <a:solidFill>
                  <a:srgbClr val="06181C"/>
                </a:solidFill>
                <a:effectLst/>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0618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CO" sz="2400" b="0" dirty="0">
                <a:solidFill>
                  <a:srgbClr val="2E4398"/>
                </a:solidFill>
              </a:rPr>
              <a:t>Ciclo </a:t>
            </a:r>
            <a:r>
              <a:rPr lang="es-CO" sz="2400" dirty="0">
                <a:solidFill>
                  <a:srgbClr val="2E4398"/>
                </a:solidFill>
                <a:latin typeface="Consolas" panose="020B0609020204030204" pitchFamily="49" charset="0"/>
              </a:rPr>
              <a:t>while</a:t>
            </a:r>
            <a:endParaRPr lang="es-CO" dirty="0">
              <a:solidFill>
                <a:srgbClr val="2E4398"/>
              </a:solidFill>
              <a:latin typeface="Consolas" panose="020B0609020204030204" pitchFamily="49" charset="0"/>
            </a:endParaRPr>
          </a:p>
        </p:txBody>
      </p:sp>
      <p:pic>
        <p:nvPicPr>
          <p:cNvPr id="40" name="Picture 39">
            <a:extLst>
              <a:ext uri="{FF2B5EF4-FFF2-40B4-BE49-F238E27FC236}">
                <a16:creationId xmlns:a16="http://schemas.microsoft.com/office/drawing/2014/main" id="{2E5CD66A-1356-45C0-B6DA-0DFAA6AB6312}"/>
              </a:ext>
            </a:extLst>
          </p:cNvPr>
          <p:cNvPicPr>
            <a:picLocks noChangeAspect="1"/>
          </p:cNvPicPr>
          <p:nvPr/>
        </p:nvPicPr>
        <p:blipFill>
          <a:blip r:embed="rId4"/>
          <a:stretch>
            <a:fillRect/>
          </a:stretch>
        </p:blipFill>
        <p:spPr>
          <a:xfrm>
            <a:off x="997943" y="5063246"/>
            <a:ext cx="3054353" cy="1136261"/>
          </a:xfrm>
          <a:prstGeom prst="rect">
            <a:avLst/>
          </a:prstGeom>
        </p:spPr>
      </p:pic>
      <p:pic>
        <p:nvPicPr>
          <p:cNvPr id="42" name="Picture 41">
            <a:extLst>
              <a:ext uri="{FF2B5EF4-FFF2-40B4-BE49-F238E27FC236}">
                <a16:creationId xmlns:a16="http://schemas.microsoft.com/office/drawing/2014/main" id="{FB6C0DF3-9258-42BD-AD3E-295F945AD3F8}"/>
              </a:ext>
            </a:extLst>
          </p:cNvPr>
          <p:cNvPicPr>
            <a:picLocks noChangeAspect="1"/>
          </p:cNvPicPr>
          <p:nvPr/>
        </p:nvPicPr>
        <p:blipFill>
          <a:blip r:embed="rId5"/>
          <a:stretch>
            <a:fillRect/>
          </a:stretch>
        </p:blipFill>
        <p:spPr>
          <a:xfrm>
            <a:off x="6357260" y="5063246"/>
            <a:ext cx="5591955" cy="1362265"/>
          </a:xfrm>
          <a:prstGeom prst="rect">
            <a:avLst/>
          </a:prstGeom>
        </p:spPr>
      </p:pic>
    </p:spTree>
    <p:extLst>
      <p:ext uri="{BB962C8B-B14F-4D97-AF65-F5344CB8AC3E}">
        <p14:creationId xmlns:p14="http://schemas.microsoft.com/office/powerpoint/2010/main" val="394702968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1918"/>
            <a:ext cx="4036682" cy="523220"/>
          </a:xfrm>
          <a:prstGeom prst="rect">
            <a:avLst/>
          </a:prstGeom>
          <a:noFill/>
        </p:spPr>
        <p:txBody>
          <a:bodyPr wrap="square" rtlCol="0">
            <a:spAutoFit/>
          </a:bodyPr>
          <a:lstStyle/>
          <a:p>
            <a:pPr algn="ctr"/>
            <a:r>
              <a:rPr lang="es-CO" sz="2800" b="1" dirty="0">
                <a:solidFill>
                  <a:schemeClr val="bg1"/>
                </a:solidFill>
              </a:rPr>
              <a:t>CLASE 07</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289472310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Recuerda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529534"/>
            <a:ext cx="10515600" cy="5080272"/>
          </a:xfrm>
        </p:spPr>
        <p:txBody>
          <a:bodyPr>
            <a:normAutofit/>
          </a:bodyPr>
          <a:lstStyle/>
          <a:p>
            <a:r>
              <a:rPr lang="en-CO" dirty="0"/>
              <a:t> A partir de esta semana empezaron los retos (03 / 05 / 2022).</a:t>
            </a:r>
          </a:p>
          <a:p>
            <a:r>
              <a:rPr lang="en-CO" dirty="0"/>
              <a:t>Tendrán 2 semanas para resolver cada reto, a excepción del último, para el cual solo dispondrá de una semana.</a:t>
            </a:r>
          </a:p>
          <a:p>
            <a:r>
              <a:rPr lang="en-CO" dirty="0"/>
              <a:t>Son 5 retos en total, y cada reto tiene 4 retos diferentes, que se asignarán de manera aleatoria a cada estudiante.</a:t>
            </a:r>
          </a:p>
          <a:p>
            <a:r>
              <a:rPr lang="en-CO" dirty="0"/>
              <a:t>Repasar las clases, diapositivas, y practicar mucho. </a:t>
            </a:r>
            <a:r>
              <a:rPr lang="en-CO" i="1" dirty="0"/>
              <a:t>(Se aprende haciendo)</a:t>
            </a:r>
            <a:r>
              <a:rPr lang="en-CO" dirty="0"/>
              <a:t>.</a:t>
            </a:r>
          </a:p>
          <a:p>
            <a:r>
              <a:rPr lang="en-CO" dirty="0"/>
              <a:t>Agendar espacios de tutoría con el monitor del curso.</a:t>
            </a:r>
          </a:p>
          <a:p>
            <a:r>
              <a:rPr lang="en-CO" dirty="0"/>
              <a:t>Preguntar en clase cuando no se entienda.</a:t>
            </a:r>
          </a:p>
          <a:p>
            <a:r>
              <a:rPr lang="en-CO" dirty="0"/>
              <a:t>Contactarme si tienen dudas.</a:t>
            </a:r>
          </a:p>
          <a:p>
            <a:endParaRPr lang="en-CO" dirty="0"/>
          </a:p>
          <a:p>
            <a:pPr marL="0" indent="0">
              <a:buNone/>
            </a:pPr>
            <a:r>
              <a:rPr lang="en-CO" b="1" i="1" dirty="0"/>
              <a:t>Los retos se pueden enviar todas las veces que ustedes deseen (a tráves de la plataforma del MINTIC) y la calificación obtenida será el resultado del último envío que hagan.</a:t>
            </a:r>
          </a:p>
          <a:p>
            <a:pPr marL="0" indent="0">
              <a:buNone/>
            </a:pPr>
            <a:endParaRPr lang="en-CO" b="1" i="1" dirty="0"/>
          </a:p>
          <a:p>
            <a:pPr marL="0" indent="0">
              <a:buNone/>
            </a:pPr>
            <a:r>
              <a:rPr lang="en-CO" dirty="0"/>
              <a:t>La evaluación del curso se hará con los </a:t>
            </a:r>
            <a:r>
              <a:rPr lang="en-CO" b="1" dirty="0"/>
              <a:t>5 retos</a:t>
            </a:r>
            <a:r>
              <a:rPr lang="en-CO" dirty="0"/>
              <a:t>, cada uno equivale a </a:t>
            </a:r>
            <a:r>
              <a:rPr lang="en-CO" b="1" dirty="0"/>
              <a:t>un 20%.</a:t>
            </a:r>
          </a:p>
        </p:txBody>
      </p:sp>
      <p:grpSp>
        <p:nvGrpSpPr>
          <p:cNvPr id="10" name="Google Shape;6046;p73">
            <a:extLst>
              <a:ext uri="{FF2B5EF4-FFF2-40B4-BE49-F238E27FC236}">
                <a16:creationId xmlns:a16="http://schemas.microsoft.com/office/drawing/2014/main" id="{CFC17F15-23B5-E9FB-9A93-7C2604E6A0C1}"/>
              </a:ext>
            </a:extLst>
          </p:cNvPr>
          <p:cNvGrpSpPr/>
          <p:nvPr/>
        </p:nvGrpSpPr>
        <p:grpSpPr>
          <a:xfrm>
            <a:off x="376453" y="5920353"/>
            <a:ext cx="490845" cy="495752"/>
            <a:chOff x="-37804925" y="3953450"/>
            <a:chExt cx="315075" cy="318225"/>
          </a:xfrm>
          <a:solidFill>
            <a:srgbClr val="2E4398"/>
          </a:solidFill>
        </p:grpSpPr>
        <p:sp>
          <p:nvSpPr>
            <p:cNvPr id="11" name="Google Shape;6047;p73">
              <a:extLst>
                <a:ext uri="{FF2B5EF4-FFF2-40B4-BE49-F238E27FC236}">
                  <a16:creationId xmlns:a16="http://schemas.microsoft.com/office/drawing/2014/main" id="{F3440CC1-EBA6-E0F3-5927-DAD17E100AAC}"/>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2" name="Google Shape;6048;p73">
              <a:extLst>
                <a:ext uri="{FF2B5EF4-FFF2-40B4-BE49-F238E27FC236}">
                  <a16:creationId xmlns:a16="http://schemas.microsoft.com/office/drawing/2014/main" id="{1EAF6EFF-1C1F-419F-CFC8-B75B6CB6FFA0}"/>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sp>
          <p:nvSpPr>
            <p:cNvPr id="13" name="Google Shape;6049;p73">
              <a:extLst>
                <a:ext uri="{FF2B5EF4-FFF2-40B4-BE49-F238E27FC236}">
                  <a16:creationId xmlns:a16="http://schemas.microsoft.com/office/drawing/2014/main" id="{47B85919-D2FB-E949-CF73-93B0443D6697}"/>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grpFill/>
            <a:ln>
              <a:noFill/>
            </a:ln>
          </p:spPr>
          <p:txBody>
            <a:bodyPr spcFirstLastPara="1" wrap="square" lIns="121900" tIns="121900" rIns="121900" bIns="121900" anchor="ctr" anchorCtr="0">
              <a:noAutofit/>
            </a:bodyPr>
            <a:lstStyle/>
            <a:p>
              <a:endParaRPr sz="2400">
                <a:solidFill>
                  <a:srgbClr val="33BDAA"/>
                </a:solidFill>
              </a:endParaRPr>
            </a:p>
          </p:txBody>
        </p:sp>
      </p:grpSp>
      <p:grpSp>
        <p:nvGrpSpPr>
          <p:cNvPr id="14" name="Google Shape;6432;p74">
            <a:extLst>
              <a:ext uri="{FF2B5EF4-FFF2-40B4-BE49-F238E27FC236}">
                <a16:creationId xmlns:a16="http://schemas.microsoft.com/office/drawing/2014/main" id="{75DAD737-F8E8-A91B-8C02-BE3CC59EC604}"/>
              </a:ext>
            </a:extLst>
          </p:cNvPr>
          <p:cNvGrpSpPr/>
          <p:nvPr/>
        </p:nvGrpSpPr>
        <p:grpSpPr>
          <a:xfrm>
            <a:off x="315018" y="5033709"/>
            <a:ext cx="488485" cy="489720"/>
            <a:chOff x="-61783350" y="3743950"/>
            <a:chExt cx="316650" cy="317450"/>
          </a:xfrm>
          <a:solidFill>
            <a:schemeClr val="bg1">
              <a:lumMod val="65000"/>
            </a:schemeClr>
          </a:solidFill>
        </p:grpSpPr>
        <p:sp>
          <p:nvSpPr>
            <p:cNvPr id="15" name="Google Shape;6433;p74">
              <a:extLst>
                <a:ext uri="{FF2B5EF4-FFF2-40B4-BE49-F238E27FC236}">
                  <a16:creationId xmlns:a16="http://schemas.microsoft.com/office/drawing/2014/main" id="{B592F9B7-1421-702F-745F-A68AFB4B5462}"/>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6434;p74">
              <a:extLst>
                <a:ext uri="{FF2B5EF4-FFF2-40B4-BE49-F238E27FC236}">
                  <a16:creationId xmlns:a16="http://schemas.microsoft.com/office/drawing/2014/main" id="{5EBFFBB7-B193-ACA3-3632-7A4021427B62}"/>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10865954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76495-4840-80F3-DF9C-B59DB8184981}"/>
              </a:ext>
            </a:extLst>
          </p:cNvPr>
          <p:cNvPicPr>
            <a:picLocks noChangeAspect="1"/>
          </p:cNvPicPr>
          <p:nvPr/>
        </p:nvPicPr>
        <p:blipFill>
          <a:blip r:embed="rId2"/>
          <a:stretch>
            <a:fillRect/>
          </a:stretch>
        </p:blipFill>
        <p:spPr>
          <a:xfrm>
            <a:off x="611208" y="3752718"/>
            <a:ext cx="4692313" cy="2603179"/>
          </a:xfrm>
          <a:prstGeom prst="rect">
            <a:avLst/>
          </a:prstGeom>
        </p:spPr>
      </p:pic>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Repaso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4012474" cy="1675221"/>
          </a:xfrm>
        </p:spPr>
        <p:txBody>
          <a:bodyPr/>
          <a:lstStyle/>
          <a:p>
            <a:r>
              <a:rPr lang="en-CO" dirty="0"/>
              <a:t>Condicionales </a:t>
            </a:r>
            <a:r>
              <a:rPr lang="en-CO" b="1" dirty="0"/>
              <a:t>IF</a:t>
            </a:r>
            <a:r>
              <a:rPr lang="en-CO" dirty="0"/>
              <a:t>, </a:t>
            </a:r>
            <a:r>
              <a:rPr lang="en-CO" b="1" dirty="0"/>
              <a:t>ELIF</a:t>
            </a:r>
            <a:r>
              <a:rPr lang="en-CO" dirty="0"/>
              <a:t> y </a:t>
            </a:r>
            <a:r>
              <a:rPr lang="en-CO" b="1" dirty="0"/>
              <a:t>ELSE</a:t>
            </a:r>
            <a:r>
              <a:rPr lang="en-CO" dirty="0"/>
              <a:t>.</a:t>
            </a:r>
          </a:p>
          <a:p>
            <a:r>
              <a:rPr lang="en-CO" dirty="0"/>
              <a:t>Operadores lógicos, </a:t>
            </a:r>
            <a:r>
              <a:rPr lang="en-CO" b="1" dirty="0"/>
              <a:t>AND</a:t>
            </a:r>
            <a:r>
              <a:rPr lang="en-CO" dirty="0"/>
              <a:t> y </a:t>
            </a:r>
            <a:r>
              <a:rPr lang="en-CO" b="1" dirty="0"/>
              <a:t>OR</a:t>
            </a:r>
            <a:r>
              <a:rPr lang="en-CO" dirty="0"/>
              <a:t>.</a:t>
            </a:r>
          </a:p>
          <a:p>
            <a:r>
              <a:rPr lang="en-CO" dirty="0"/>
              <a:t>Ciclo </a:t>
            </a:r>
            <a:r>
              <a:rPr lang="en-CO" b="1" dirty="0"/>
              <a:t>FOR</a:t>
            </a:r>
          </a:p>
          <a:p>
            <a:r>
              <a:rPr lang="en-CO" dirty="0"/>
              <a:t>Ciclo </a:t>
            </a:r>
            <a:r>
              <a:rPr lang="en-CO" b="1" dirty="0"/>
              <a:t>WHILE</a:t>
            </a:r>
          </a:p>
        </p:txBody>
      </p:sp>
      <p:sp>
        <p:nvSpPr>
          <p:cNvPr id="5" name="TextBox 4">
            <a:extLst>
              <a:ext uri="{FF2B5EF4-FFF2-40B4-BE49-F238E27FC236}">
                <a16:creationId xmlns:a16="http://schemas.microsoft.com/office/drawing/2014/main" id="{7C20EDCE-DD0F-50B5-BD9D-FE689F95F89F}"/>
              </a:ext>
            </a:extLst>
          </p:cNvPr>
          <p:cNvSpPr txBox="1"/>
          <p:nvPr/>
        </p:nvSpPr>
        <p:spPr>
          <a:xfrm>
            <a:off x="5303521" y="1690688"/>
            <a:ext cx="6701245" cy="3416320"/>
          </a:xfrm>
          <a:prstGeom prst="rect">
            <a:avLst/>
          </a:prstGeom>
          <a:noFill/>
        </p:spPr>
        <p:txBody>
          <a:bodyPr wrap="square">
            <a:spAutoFit/>
          </a:bodyPr>
          <a:lstStyle/>
          <a:p>
            <a:pPr algn="l"/>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Los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ciclos</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53534B"/>
                </a:solidFill>
                <a:latin typeface="Open Sans" panose="020B0606030504020204" pitchFamily="34" charset="0"/>
                <a:ea typeface="Open Sans" panose="020B0606030504020204" pitchFamily="34" charset="0"/>
                <a:cs typeface="Open Sans" panose="020B0606030504020204" pitchFamily="34" charset="0"/>
              </a:rPr>
              <a:t>While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deben</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usarse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cuando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Quiere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que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su</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código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se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ejecute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indefinidamente</a:t>
            </a:r>
            <a:endPar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Quiere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ejecutar</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código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hasta que se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cumpla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una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condición</a:t>
            </a:r>
            <a:endPar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Quiere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que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el</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usuario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controle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cuándo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debe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detenerse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el</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código</a:t>
            </a:r>
            <a:b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b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p>
          <a:p>
            <a:pPr algn="l"/>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Los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ciclos</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53534B"/>
                </a:solidFill>
                <a:latin typeface="Open Sans" panose="020B0606030504020204" pitchFamily="34" charset="0"/>
                <a:ea typeface="Open Sans" panose="020B0606030504020204" pitchFamily="34" charset="0"/>
                <a:cs typeface="Open Sans" panose="020B0606030504020204" pitchFamily="34" charset="0"/>
              </a:rPr>
              <a:t>For</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deben</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usarse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cuando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Necesita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ejecutar</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el</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código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una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cierta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cantidad</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de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veces</a:t>
            </a:r>
            <a:endPar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Quiere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tomar</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una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cierta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cantidad</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de puntos de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datos</a:t>
            </a:r>
            <a:endPar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Quiere</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ejecutar</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código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hasta que se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cumpla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una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condición</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o un </a:t>
            </a:r>
            <a:r>
              <a:rPr lang="en-US" b="1"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número</a:t>
            </a:r>
            <a:r>
              <a:rPr lang="en-US" b="1" dirty="0">
                <a:solidFill>
                  <a:srgbClr val="53534B"/>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determinado</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de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iteraciones</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lo que </a:t>
            </a:r>
            <a:r>
              <a:rPr lang="en-US" dirty="0" err="1">
                <a:solidFill>
                  <a:srgbClr val="53534B"/>
                </a:solidFill>
                <a:latin typeface="Open Sans" panose="020B0606030504020204" pitchFamily="34" charset="0"/>
                <a:ea typeface="Open Sans" panose="020B0606030504020204" pitchFamily="34" charset="0"/>
                <a:cs typeface="Open Sans" panose="020B0606030504020204" pitchFamily="34" charset="0"/>
              </a:rPr>
              <a:t>ocurra</a:t>
            </a:r>
            <a:r>
              <a:rPr lang="en-US" dirty="0">
                <a:solidFill>
                  <a:srgbClr val="53534B"/>
                </a:solidFill>
                <a:latin typeface="Open Sans" panose="020B0606030504020204" pitchFamily="34" charset="0"/>
                <a:ea typeface="Open Sans" panose="020B0606030504020204" pitchFamily="34" charset="0"/>
                <a:cs typeface="Open Sans" panose="020B0606030504020204" pitchFamily="34" charset="0"/>
              </a:rPr>
              <a:t> primero</a:t>
            </a:r>
          </a:p>
        </p:txBody>
      </p:sp>
      <p:grpSp>
        <p:nvGrpSpPr>
          <p:cNvPr id="6" name="Google Shape;6626;p74">
            <a:extLst>
              <a:ext uri="{FF2B5EF4-FFF2-40B4-BE49-F238E27FC236}">
                <a16:creationId xmlns:a16="http://schemas.microsoft.com/office/drawing/2014/main" id="{B669CE40-1889-6AF1-2B49-4E398357F8B2}"/>
              </a:ext>
            </a:extLst>
          </p:cNvPr>
          <p:cNvGrpSpPr/>
          <p:nvPr/>
        </p:nvGrpSpPr>
        <p:grpSpPr>
          <a:xfrm>
            <a:off x="4758024" y="3429000"/>
            <a:ext cx="464251" cy="465511"/>
            <a:chOff x="1674750" y="3254050"/>
            <a:chExt cx="294575" cy="295375"/>
          </a:xfrm>
          <a:solidFill>
            <a:schemeClr val="bg1">
              <a:lumMod val="65000"/>
            </a:schemeClr>
          </a:solidFill>
        </p:grpSpPr>
        <p:sp>
          <p:nvSpPr>
            <p:cNvPr id="7" name="Google Shape;6627;p74">
              <a:extLst>
                <a:ext uri="{FF2B5EF4-FFF2-40B4-BE49-F238E27FC236}">
                  <a16:creationId xmlns:a16="http://schemas.microsoft.com/office/drawing/2014/main" id="{D4C50E34-3395-2742-1AD5-F14BD51565B1}"/>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6629;p74">
              <a:extLst>
                <a:ext uri="{FF2B5EF4-FFF2-40B4-BE49-F238E27FC236}">
                  <a16:creationId xmlns:a16="http://schemas.microsoft.com/office/drawing/2014/main" id="{3DF3A8B8-BD48-D830-6358-895A674A91DE}"/>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121900" tIns="121900" rIns="121900" bIns="121900" anchor="ctr" anchorCtr="0">
              <a:noAutofit/>
            </a:bodyPr>
            <a:lstStyle/>
            <a:p>
              <a:endParaRPr sz="2400"/>
            </a:p>
          </p:txBody>
        </p:sp>
        <p:sp>
          <p:nvSpPr>
            <p:cNvPr id="8" name="Google Shape;6628;p74">
              <a:extLst>
                <a:ext uri="{FF2B5EF4-FFF2-40B4-BE49-F238E27FC236}">
                  <a16:creationId xmlns:a16="http://schemas.microsoft.com/office/drawing/2014/main" id="{B69691CC-662A-EF4D-3A81-44053BCC2750}"/>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6337;p74">
            <a:extLst>
              <a:ext uri="{FF2B5EF4-FFF2-40B4-BE49-F238E27FC236}">
                <a16:creationId xmlns:a16="http://schemas.microsoft.com/office/drawing/2014/main" id="{1ADE9690-B6EB-0ACC-99D0-46463B6CB0FF}"/>
              </a:ext>
            </a:extLst>
          </p:cNvPr>
          <p:cNvGrpSpPr/>
          <p:nvPr/>
        </p:nvGrpSpPr>
        <p:grpSpPr>
          <a:xfrm>
            <a:off x="4764348" y="1773861"/>
            <a:ext cx="490915" cy="485632"/>
            <a:chOff x="-64406125" y="3362225"/>
            <a:chExt cx="318225" cy="314800"/>
          </a:xfrm>
          <a:solidFill>
            <a:schemeClr val="bg1">
              <a:lumMod val="65000"/>
            </a:schemeClr>
          </a:solidFill>
        </p:grpSpPr>
        <p:sp>
          <p:nvSpPr>
            <p:cNvPr id="12" name="Google Shape;6338;p74">
              <a:extLst>
                <a:ext uri="{FF2B5EF4-FFF2-40B4-BE49-F238E27FC236}">
                  <a16:creationId xmlns:a16="http://schemas.microsoft.com/office/drawing/2014/main" id="{9728FA67-CD64-0D1A-596F-00768A404668}"/>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6339;p74">
              <a:extLst>
                <a:ext uri="{FF2B5EF4-FFF2-40B4-BE49-F238E27FC236}">
                  <a16:creationId xmlns:a16="http://schemas.microsoft.com/office/drawing/2014/main" id="{1D44AFF6-4833-FCD0-D756-4EB029EDAF64}"/>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5" name="Content Placeholder 8">
            <a:extLst>
              <a:ext uri="{FF2B5EF4-FFF2-40B4-BE49-F238E27FC236}">
                <a16:creationId xmlns:a16="http://schemas.microsoft.com/office/drawing/2014/main" id="{9884AD4C-3A50-52C3-57DA-E5BD994D2D58}"/>
              </a:ext>
            </a:extLst>
          </p:cNvPr>
          <p:cNvSpPr txBox="1">
            <a:spLocks/>
          </p:cNvSpPr>
          <p:nvPr/>
        </p:nvSpPr>
        <p:spPr>
          <a:xfrm>
            <a:off x="5547930" y="5617029"/>
            <a:ext cx="6456835" cy="738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O" b="1" dirty="0"/>
              <a:t>Ejemplo/ </a:t>
            </a:r>
            <a:r>
              <a:rPr lang="en-CO" dirty="0"/>
              <a:t>Clasifique un usuario según su peso y edad, en </a:t>
            </a:r>
            <a:r>
              <a:rPr lang="en-CO" i="1" dirty="0"/>
              <a:t>Bajo de Peso, Correcto, Sobrepeso. </a:t>
            </a:r>
            <a:r>
              <a:rPr lang="en-CO" b="1" i="1" dirty="0"/>
              <a:t>Usar operadores lógicos</a:t>
            </a:r>
            <a:endParaRPr lang="en-CO" dirty="0"/>
          </a:p>
        </p:txBody>
      </p:sp>
    </p:spTree>
    <p:extLst>
      <p:ext uri="{BB962C8B-B14F-4D97-AF65-F5344CB8AC3E}">
        <p14:creationId xmlns:p14="http://schemas.microsoft.com/office/powerpoint/2010/main" val="328564392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Estructuras de datos: LISTAS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4488090"/>
          </a:xfrm>
        </p:spPr>
        <p:txBody>
          <a:bodyPr>
            <a:normAutofit/>
          </a:bodyPr>
          <a:lstStyle/>
          <a:p>
            <a:pPr marL="0" indent="0">
              <a:buNone/>
            </a:pPr>
            <a:r>
              <a:rPr lang="en-CO" dirty="0"/>
              <a:t>Una lista es un tipo de datos que permite almacenar datos en forma de colección, y que puede contener diferentes tipos de datos.</a:t>
            </a:r>
          </a:p>
        </p:txBody>
      </p:sp>
      <p:pic>
        <p:nvPicPr>
          <p:cNvPr id="2050" name="Picture 2" descr="Estructura de datos (Listas en Python) - Mi Diario Python">
            <a:extLst>
              <a:ext uri="{FF2B5EF4-FFF2-40B4-BE49-F238E27FC236}">
                <a16:creationId xmlns:a16="http://schemas.microsoft.com/office/drawing/2014/main" id="{E11F5F01-B181-E840-610D-CFE56F750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911" y="2775936"/>
            <a:ext cx="6434178" cy="232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85001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Creación de Listas en Python</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860550"/>
            <a:ext cx="10515600" cy="516890"/>
          </a:xfrm>
        </p:spPr>
        <p:txBody>
          <a:bodyPr>
            <a:normAutofit/>
          </a:bodyPr>
          <a:lstStyle/>
          <a:p>
            <a:pPr marL="0" indent="0">
              <a:buNone/>
            </a:pPr>
            <a:r>
              <a:rPr lang="en-CO" dirty="0"/>
              <a:t>La creación de una variable tipo lista, es muy sencilla, basta con lo siguiente:</a:t>
            </a:r>
          </a:p>
        </p:txBody>
      </p:sp>
      <p:graphicFrame>
        <p:nvGraphicFramePr>
          <p:cNvPr id="3" name="Table 2">
            <a:extLst>
              <a:ext uri="{FF2B5EF4-FFF2-40B4-BE49-F238E27FC236}">
                <a16:creationId xmlns:a16="http://schemas.microsoft.com/office/drawing/2014/main" id="{208575E8-BB17-676A-A6A1-2000C8CBB491}"/>
              </a:ext>
            </a:extLst>
          </p:cNvPr>
          <p:cNvGraphicFramePr>
            <a:graphicFrameLocks noGrp="1"/>
          </p:cNvGraphicFramePr>
          <p:nvPr>
            <p:extLst>
              <p:ext uri="{D42A27DB-BD31-4B8C-83A1-F6EECF244321}">
                <p14:modId xmlns:p14="http://schemas.microsoft.com/office/powerpoint/2010/main" val="827767280"/>
              </p:ext>
            </p:extLst>
          </p:nvPr>
        </p:nvGraphicFramePr>
        <p:xfrm>
          <a:off x="3363921" y="4527613"/>
          <a:ext cx="5464158" cy="777421"/>
        </p:xfrm>
        <a:graphic>
          <a:graphicData uri="http://schemas.openxmlformats.org/drawingml/2006/table">
            <a:tbl>
              <a:tblPr>
                <a:tableStyleId>{5C22544A-7EE6-4342-B048-85BDC9FD1C3A}</a:tableStyleId>
              </a:tblPr>
              <a:tblGrid>
                <a:gridCol w="1045270">
                  <a:extLst>
                    <a:ext uri="{9D8B030D-6E8A-4147-A177-3AD203B41FA5}">
                      <a16:colId xmlns:a16="http://schemas.microsoft.com/office/drawing/2014/main" val="2174351740"/>
                    </a:ext>
                  </a:extLst>
                </a:gridCol>
                <a:gridCol w="978903">
                  <a:extLst>
                    <a:ext uri="{9D8B030D-6E8A-4147-A177-3AD203B41FA5}">
                      <a16:colId xmlns:a16="http://schemas.microsoft.com/office/drawing/2014/main" val="2494142618"/>
                    </a:ext>
                  </a:extLst>
                </a:gridCol>
                <a:gridCol w="929127">
                  <a:extLst>
                    <a:ext uri="{9D8B030D-6E8A-4147-A177-3AD203B41FA5}">
                      <a16:colId xmlns:a16="http://schemas.microsoft.com/office/drawing/2014/main" val="1060036470"/>
                    </a:ext>
                  </a:extLst>
                </a:gridCol>
                <a:gridCol w="912537">
                  <a:extLst>
                    <a:ext uri="{9D8B030D-6E8A-4147-A177-3AD203B41FA5}">
                      <a16:colId xmlns:a16="http://schemas.microsoft.com/office/drawing/2014/main" val="1245486291"/>
                    </a:ext>
                  </a:extLst>
                </a:gridCol>
                <a:gridCol w="619418">
                  <a:extLst>
                    <a:ext uri="{9D8B030D-6E8A-4147-A177-3AD203B41FA5}">
                      <a16:colId xmlns:a16="http://schemas.microsoft.com/office/drawing/2014/main" val="4062429542"/>
                    </a:ext>
                  </a:extLst>
                </a:gridCol>
                <a:gridCol w="978903">
                  <a:extLst>
                    <a:ext uri="{9D8B030D-6E8A-4147-A177-3AD203B41FA5}">
                      <a16:colId xmlns:a16="http://schemas.microsoft.com/office/drawing/2014/main" val="2685351145"/>
                    </a:ext>
                  </a:extLst>
                </a:gridCol>
              </a:tblGrid>
              <a:tr h="377604">
                <a:tc>
                  <a:txBody>
                    <a:bodyPr/>
                    <a:lstStyle/>
                    <a:p>
                      <a:pPr algn="ctr" fontAlgn="ctr"/>
                      <a:r>
                        <a:rPr lang="en-US" sz="2100" u="none" strike="noStrike">
                          <a:effectLst/>
                        </a:rPr>
                        <a:t>Posicion</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0</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dirty="0">
                          <a:effectLst/>
                        </a:rPr>
                        <a:t>1</a:t>
                      </a:r>
                      <a:endParaRPr lang="en-CO" sz="2100" b="0" i="0" u="none" strike="noStrike" dirty="0">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2</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3</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4</a:t>
                      </a:r>
                      <a:endParaRPr lang="en-CO" sz="2100" b="0" i="0" u="none" strike="noStrike">
                        <a:solidFill>
                          <a:srgbClr val="FA7D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727841940"/>
                  </a:ext>
                </a:extLst>
              </a:tr>
              <a:tr h="399817">
                <a:tc>
                  <a:txBody>
                    <a:bodyPr/>
                    <a:lstStyle/>
                    <a:p>
                      <a:pPr algn="ctr" fontAlgn="ctr"/>
                      <a:r>
                        <a:rPr lang="en-US" sz="2100" u="none" strike="noStrike">
                          <a:effectLst/>
                        </a:rPr>
                        <a:t>Valor</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Banano</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Papaya</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dirty="0">
                          <a:effectLst/>
                        </a:rPr>
                        <a:t>Mango</a:t>
                      </a:r>
                      <a:endParaRPr lang="en-US" sz="2100" b="0" i="0" u="none" strike="noStrike" dirty="0">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Piña</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dirty="0" err="1">
                          <a:effectLst/>
                        </a:rPr>
                        <a:t>Banano</a:t>
                      </a:r>
                      <a:endParaRPr lang="en-US" sz="2100" b="0" i="0" u="none" strike="noStrike" dirty="0">
                        <a:solidFill>
                          <a:srgbClr val="FA7D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2293646030"/>
                  </a:ext>
                </a:extLst>
              </a:tr>
            </a:tbl>
          </a:graphicData>
        </a:graphic>
      </p:graphicFrame>
      <p:pic>
        <p:nvPicPr>
          <p:cNvPr id="5" name="Picture 4">
            <a:extLst>
              <a:ext uri="{FF2B5EF4-FFF2-40B4-BE49-F238E27FC236}">
                <a16:creationId xmlns:a16="http://schemas.microsoft.com/office/drawing/2014/main" id="{D3D26A28-4054-270C-5FE6-24C117BB5788}"/>
              </a:ext>
            </a:extLst>
          </p:cNvPr>
          <p:cNvPicPr>
            <a:picLocks noChangeAspect="1"/>
          </p:cNvPicPr>
          <p:nvPr/>
        </p:nvPicPr>
        <p:blipFill>
          <a:blip r:embed="rId2"/>
          <a:stretch>
            <a:fillRect/>
          </a:stretch>
        </p:blipFill>
        <p:spPr>
          <a:xfrm>
            <a:off x="2622550" y="2324370"/>
            <a:ext cx="6946900" cy="1231900"/>
          </a:xfrm>
          <a:prstGeom prst="rect">
            <a:avLst/>
          </a:prstGeom>
        </p:spPr>
      </p:pic>
      <p:sp>
        <p:nvSpPr>
          <p:cNvPr id="7" name="Content Placeholder 8">
            <a:extLst>
              <a:ext uri="{FF2B5EF4-FFF2-40B4-BE49-F238E27FC236}">
                <a16:creationId xmlns:a16="http://schemas.microsoft.com/office/drawing/2014/main" id="{9073C74E-5605-1FC5-E06F-8ECD50D0A605}"/>
              </a:ext>
            </a:extLst>
          </p:cNvPr>
          <p:cNvSpPr txBox="1">
            <a:spLocks/>
          </p:cNvSpPr>
          <p:nvPr/>
        </p:nvSpPr>
        <p:spPr>
          <a:xfrm>
            <a:off x="838200" y="3638858"/>
            <a:ext cx="10515600" cy="8976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Todas las listas tienen un atributo llamo: </a:t>
            </a:r>
            <a:r>
              <a:rPr lang="en-CO" b="1" dirty="0"/>
              <a:t>index, </a:t>
            </a:r>
            <a:r>
              <a:rPr lang="en-CO" dirty="0"/>
              <a:t>que no es más que la </a:t>
            </a:r>
            <a:r>
              <a:rPr lang="en-CO" b="1" dirty="0"/>
              <a:t>posición </a:t>
            </a:r>
            <a:r>
              <a:rPr lang="en-CO" dirty="0"/>
              <a:t>del elemento en la lista. Este index, empieza siempre desde 0 hasta N, donde N es la cantidad de objetos que tenemos en nuestra lista.</a:t>
            </a:r>
          </a:p>
        </p:txBody>
      </p:sp>
      <p:sp>
        <p:nvSpPr>
          <p:cNvPr id="10" name="Content Placeholder 8">
            <a:extLst>
              <a:ext uri="{FF2B5EF4-FFF2-40B4-BE49-F238E27FC236}">
                <a16:creationId xmlns:a16="http://schemas.microsoft.com/office/drawing/2014/main" id="{4DEF8AD6-8B6F-842E-DB45-3C2882204CB9}"/>
              </a:ext>
            </a:extLst>
          </p:cNvPr>
          <p:cNvSpPr txBox="1">
            <a:spLocks/>
          </p:cNvSpPr>
          <p:nvPr/>
        </p:nvSpPr>
        <p:spPr>
          <a:xfrm>
            <a:off x="1140411" y="5902714"/>
            <a:ext cx="9911178"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Podemos tener elementos repetidos dentro de la lista, y no habrá ningún error de sintaxys.</a:t>
            </a:r>
          </a:p>
        </p:txBody>
      </p:sp>
      <p:cxnSp>
        <p:nvCxnSpPr>
          <p:cNvPr id="11" name="Straight Arrow Connector 10">
            <a:extLst>
              <a:ext uri="{FF2B5EF4-FFF2-40B4-BE49-F238E27FC236}">
                <a16:creationId xmlns:a16="http://schemas.microsoft.com/office/drawing/2014/main" id="{4C4FA2F7-4A3C-C6F2-C657-9843AF70FF63}"/>
              </a:ext>
            </a:extLst>
          </p:cNvPr>
          <p:cNvCxnSpPr>
            <a:cxnSpLocks/>
          </p:cNvCxnSpPr>
          <p:nvPr/>
        </p:nvCxnSpPr>
        <p:spPr>
          <a:xfrm flipH="1">
            <a:off x="4172505" y="5309859"/>
            <a:ext cx="763479" cy="465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5D59A8-FC3D-A53E-9A4F-153D2271536C}"/>
              </a:ext>
            </a:extLst>
          </p:cNvPr>
          <p:cNvCxnSpPr>
            <a:cxnSpLocks/>
          </p:cNvCxnSpPr>
          <p:nvPr/>
        </p:nvCxnSpPr>
        <p:spPr>
          <a:xfrm>
            <a:off x="8310979" y="5318832"/>
            <a:ext cx="815266" cy="395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55039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Agregar elementos a una Lista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1168400"/>
          </a:xfrm>
        </p:spPr>
        <p:txBody>
          <a:bodyPr/>
          <a:lstStyle/>
          <a:p>
            <a:pPr marL="0" indent="0">
              <a:buNone/>
            </a:pPr>
            <a:r>
              <a:rPr lang="en-CO" dirty="0"/>
              <a:t>Existen varias formas de agregar elementos a una lista, las principales son las siguientes:</a:t>
            </a:r>
          </a:p>
          <a:p>
            <a:pPr marL="0" indent="0">
              <a:buNone/>
            </a:pPr>
            <a:r>
              <a:rPr lang="en-CO" b="1" dirty="0"/>
              <a:t>Método append: </a:t>
            </a:r>
            <a:r>
              <a:rPr lang="en-CO" dirty="0"/>
              <a:t>Siempre agrega el elemento ingresado en la última posición de la lista, como se puede ver en la siguiente imagen:</a:t>
            </a:r>
            <a:endParaRPr lang="en-CO" b="1" dirty="0"/>
          </a:p>
        </p:txBody>
      </p:sp>
      <p:pic>
        <p:nvPicPr>
          <p:cNvPr id="3" name="Picture 2">
            <a:extLst>
              <a:ext uri="{FF2B5EF4-FFF2-40B4-BE49-F238E27FC236}">
                <a16:creationId xmlns:a16="http://schemas.microsoft.com/office/drawing/2014/main" id="{32627FAD-9095-7948-C60E-3AE1B8910398}"/>
              </a:ext>
            </a:extLst>
          </p:cNvPr>
          <p:cNvPicPr>
            <a:picLocks noChangeAspect="1"/>
          </p:cNvPicPr>
          <p:nvPr/>
        </p:nvPicPr>
        <p:blipFill>
          <a:blip r:embed="rId2"/>
          <a:stretch>
            <a:fillRect/>
          </a:stretch>
        </p:blipFill>
        <p:spPr>
          <a:xfrm>
            <a:off x="2647949" y="2994555"/>
            <a:ext cx="6896100" cy="1168400"/>
          </a:xfrm>
          <a:prstGeom prst="rect">
            <a:avLst/>
          </a:prstGeom>
        </p:spPr>
      </p:pic>
      <p:sp>
        <p:nvSpPr>
          <p:cNvPr id="5" name="Content Placeholder 8">
            <a:extLst>
              <a:ext uri="{FF2B5EF4-FFF2-40B4-BE49-F238E27FC236}">
                <a16:creationId xmlns:a16="http://schemas.microsoft.com/office/drawing/2014/main" id="{FADC00DA-AD2A-DF41-4E3A-5B64F62E50C1}"/>
              </a:ext>
            </a:extLst>
          </p:cNvPr>
          <p:cNvSpPr txBox="1">
            <a:spLocks/>
          </p:cNvSpPr>
          <p:nvPr/>
        </p:nvSpPr>
        <p:spPr>
          <a:xfrm>
            <a:off x="838200" y="4341914"/>
            <a:ext cx="10515600" cy="694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Método insert: </a:t>
            </a:r>
            <a:r>
              <a:rPr lang="en-CO" dirty="0"/>
              <a:t>Con este método, podemos ingresar un elemento a indicando la posición donde queremos que se inserte el elemento:</a:t>
            </a:r>
            <a:endParaRPr lang="en-CO" b="1" dirty="0"/>
          </a:p>
        </p:txBody>
      </p:sp>
      <p:pic>
        <p:nvPicPr>
          <p:cNvPr id="4" name="Picture 3">
            <a:extLst>
              <a:ext uri="{FF2B5EF4-FFF2-40B4-BE49-F238E27FC236}">
                <a16:creationId xmlns:a16="http://schemas.microsoft.com/office/drawing/2014/main" id="{8F94A926-62B5-FC57-E1BA-A9DD448AEC78}"/>
              </a:ext>
            </a:extLst>
          </p:cNvPr>
          <p:cNvPicPr>
            <a:picLocks noChangeAspect="1"/>
          </p:cNvPicPr>
          <p:nvPr/>
        </p:nvPicPr>
        <p:blipFill>
          <a:blip r:embed="rId3"/>
          <a:stretch>
            <a:fillRect/>
          </a:stretch>
        </p:blipFill>
        <p:spPr>
          <a:xfrm>
            <a:off x="1987488" y="5036745"/>
            <a:ext cx="8217023" cy="1189306"/>
          </a:xfrm>
          <a:prstGeom prst="rect">
            <a:avLst/>
          </a:prstGeom>
        </p:spPr>
      </p:pic>
    </p:spTree>
    <p:extLst>
      <p:ext uri="{BB962C8B-B14F-4D97-AF65-F5344CB8AC3E}">
        <p14:creationId xmlns:p14="http://schemas.microsoft.com/office/powerpoint/2010/main" val="402708714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Remover elementos de una Lista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651922"/>
          </a:xfrm>
        </p:spPr>
        <p:txBody>
          <a:bodyPr/>
          <a:lstStyle/>
          <a:p>
            <a:pPr marL="0" indent="0">
              <a:buNone/>
            </a:pPr>
            <a:r>
              <a:rPr lang="en-CO" dirty="0"/>
              <a:t>Los elementos en una lista se pueden eliminar usando el valor del elemento con el comando </a:t>
            </a:r>
            <a:r>
              <a:rPr lang="en-CO" b="1" dirty="0"/>
              <a:t>remove</a:t>
            </a:r>
            <a:r>
              <a:rPr lang="en-CO" dirty="0"/>
              <a:t> o indicando la posición de este, con el comando </a:t>
            </a:r>
            <a:r>
              <a:rPr lang="en-CO" b="1" dirty="0"/>
              <a:t>pop</a:t>
            </a:r>
            <a:endParaRPr lang="en-CO" dirty="0"/>
          </a:p>
        </p:txBody>
      </p:sp>
      <p:pic>
        <p:nvPicPr>
          <p:cNvPr id="3" name="Picture 2">
            <a:extLst>
              <a:ext uri="{FF2B5EF4-FFF2-40B4-BE49-F238E27FC236}">
                <a16:creationId xmlns:a16="http://schemas.microsoft.com/office/drawing/2014/main" id="{09297386-78A1-8FAB-B0B5-9CB43CDA6169}"/>
              </a:ext>
            </a:extLst>
          </p:cNvPr>
          <p:cNvPicPr>
            <a:picLocks noChangeAspect="1"/>
          </p:cNvPicPr>
          <p:nvPr/>
        </p:nvPicPr>
        <p:blipFill>
          <a:blip r:embed="rId2"/>
          <a:stretch>
            <a:fillRect/>
          </a:stretch>
        </p:blipFill>
        <p:spPr>
          <a:xfrm>
            <a:off x="838200" y="2618915"/>
            <a:ext cx="5021708" cy="1407600"/>
          </a:xfrm>
          <a:prstGeom prst="rect">
            <a:avLst/>
          </a:prstGeom>
        </p:spPr>
      </p:pic>
      <p:pic>
        <p:nvPicPr>
          <p:cNvPr id="4" name="Picture 3">
            <a:extLst>
              <a:ext uri="{FF2B5EF4-FFF2-40B4-BE49-F238E27FC236}">
                <a16:creationId xmlns:a16="http://schemas.microsoft.com/office/drawing/2014/main" id="{FACA6777-7200-2AE1-76AF-3E08709A4770}"/>
              </a:ext>
            </a:extLst>
          </p:cNvPr>
          <p:cNvPicPr>
            <a:picLocks noChangeAspect="1"/>
          </p:cNvPicPr>
          <p:nvPr/>
        </p:nvPicPr>
        <p:blipFill>
          <a:blip r:embed="rId3"/>
          <a:stretch>
            <a:fillRect/>
          </a:stretch>
        </p:blipFill>
        <p:spPr>
          <a:xfrm>
            <a:off x="6317080" y="2618915"/>
            <a:ext cx="5036720" cy="1407600"/>
          </a:xfrm>
          <a:prstGeom prst="rect">
            <a:avLst/>
          </a:prstGeom>
        </p:spPr>
      </p:pic>
      <p:sp>
        <p:nvSpPr>
          <p:cNvPr id="7" name="Content Placeholder 8">
            <a:extLst>
              <a:ext uri="{FF2B5EF4-FFF2-40B4-BE49-F238E27FC236}">
                <a16:creationId xmlns:a16="http://schemas.microsoft.com/office/drawing/2014/main" id="{5911A3D0-8136-83AA-2024-5022355667CA}"/>
              </a:ext>
            </a:extLst>
          </p:cNvPr>
          <p:cNvSpPr txBox="1">
            <a:spLocks/>
          </p:cNvSpPr>
          <p:nvPr/>
        </p:nvSpPr>
        <p:spPr>
          <a:xfrm>
            <a:off x="838200" y="4345619"/>
            <a:ext cx="10515600" cy="40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También se puede limpiar lista, usando el comando </a:t>
            </a:r>
            <a:r>
              <a:rPr lang="en-CO" b="1" dirty="0"/>
              <a:t>clear</a:t>
            </a:r>
            <a:endParaRPr lang="en-CO" dirty="0"/>
          </a:p>
        </p:txBody>
      </p:sp>
      <p:pic>
        <p:nvPicPr>
          <p:cNvPr id="6" name="Picture 5">
            <a:extLst>
              <a:ext uri="{FF2B5EF4-FFF2-40B4-BE49-F238E27FC236}">
                <a16:creationId xmlns:a16="http://schemas.microsoft.com/office/drawing/2014/main" id="{8ABB70B8-6F2C-9E96-7515-FF582634F201}"/>
              </a:ext>
            </a:extLst>
          </p:cNvPr>
          <p:cNvPicPr>
            <a:picLocks noChangeAspect="1"/>
          </p:cNvPicPr>
          <p:nvPr/>
        </p:nvPicPr>
        <p:blipFill>
          <a:blip r:embed="rId4"/>
          <a:stretch>
            <a:fillRect/>
          </a:stretch>
        </p:blipFill>
        <p:spPr>
          <a:xfrm>
            <a:off x="3406590" y="4870850"/>
            <a:ext cx="5378820" cy="1371453"/>
          </a:xfrm>
          <a:prstGeom prst="rect">
            <a:avLst/>
          </a:prstGeom>
        </p:spPr>
      </p:pic>
    </p:spTree>
    <p:extLst>
      <p:ext uri="{BB962C8B-B14F-4D97-AF65-F5344CB8AC3E}">
        <p14:creationId xmlns:p14="http://schemas.microsoft.com/office/powerpoint/2010/main" val="128072068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Operaciones con Listas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752112"/>
          </a:xfrm>
        </p:spPr>
        <p:txBody>
          <a:bodyPr/>
          <a:lstStyle/>
          <a:p>
            <a:pPr marL="0" indent="0">
              <a:buNone/>
            </a:pPr>
            <a:r>
              <a:rPr lang="en-CO" dirty="0"/>
              <a:t>Con las listas, podemos realizar operaciones aritmeticas, tales como:</a:t>
            </a:r>
          </a:p>
          <a:p>
            <a:pPr marL="0" indent="0">
              <a:buNone/>
            </a:pPr>
            <a:r>
              <a:rPr lang="en-CO" b="1" dirty="0"/>
              <a:t>Suma:</a:t>
            </a:r>
          </a:p>
        </p:txBody>
      </p:sp>
      <p:pic>
        <p:nvPicPr>
          <p:cNvPr id="5" name="Picture 4">
            <a:extLst>
              <a:ext uri="{FF2B5EF4-FFF2-40B4-BE49-F238E27FC236}">
                <a16:creationId xmlns:a16="http://schemas.microsoft.com/office/drawing/2014/main" id="{B8CD2B1C-B45F-1F45-469A-6023CE574A48}"/>
              </a:ext>
            </a:extLst>
          </p:cNvPr>
          <p:cNvPicPr>
            <a:picLocks noChangeAspect="1"/>
          </p:cNvPicPr>
          <p:nvPr/>
        </p:nvPicPr>
        <p:blipFill>
          <a:blip r:embed="rId2"/>
          <a:stretch>
            <a:fillRect/>
          </a:stretch>
        </p:blipFill>
        <p:spPr>
          <a:xfrm>
            <a:off x="1706632" y="2169886"/>
            <a:ext cx="6096496" cy="1333998"/>
          </a:xfrm>
          <a:prstGeom prst="rect">
            <a:avLst/>
          </a:prstGeom>
        </p:spPr>
      </p:pic>
      <p:sp>
        <p:nvSpPr>
          <p:cNvPr id="10" name="Content Placeholder 8">
            <a:extLst>
              <a:ext uri="{FF2B5EF4-FFF2-40B4-BE49-F238E27FC236}">
                <a16:creationId xmlns:a16="http://schemas.microsoft.com/office/drawing/2014/main" id="{A612F3A6-CEEE-9CCE-CEA1-2425F5BC6A7F}"/>
              </a:ext>
            </a:extLst>
          </p:cNvPr>
          <p:cNvSpPr txBox="1">
            <a:spLocks/>
          </p:cNvSpPr>
          <p:nvPr/>
        </p:nvSpPr>
        <p:spPr>
          <a:xfrm>
            <a:off x="838200" y="3655627"/>
            <a:ext cx="10515600" cy="504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Multiplicar:</a:t>
            </a:r>
          </a:p>
        </p:txBody>
      </p:sp>
      <p:pic>
        <p:nvPicPr>
          <p:cNvPr id="8" name="Picture 7">
            <a:extLst>
              <a:ext uri="{FF2B5EF4-FFF2-40B4-BE49-F238E27FC236}">
                <a16:creationId xmlns:a16="http://schemas.microsoft.com/office/drawing/2014/main" id="{EBD43F6A-1F58-6D74-1A02-4F8AC680D024}"/>
              </a:ext>
            </a:extLst>
          </p:cNvPr>
          <p:cNvPicPr>
            <a:picLocks noChangeAspect="1"/>
          </p:cNvPicPr>
          <p:nvPr/>
        </p:nvPicPr>
        <p:blipFill>
          <a:blip r:embed="rId3"/>
          <a:stretch>
            <a:fillRect/>
          </a:stretch>
        </p:blipFill>
        <p:spPr>
          <a:xfrm>
            <a:off x="2394609" y="3554378"/>
            <a:ext cx="5092700" cy="1193800"/>
          </a:xfrm>
          <a:prstGeom prst="rect">
            <a:avLst/>
          </a:prstGeom>
        </p:spPr>
      </p:pic>
      <p:sp>
        <p:nvSpPr>
          <p:cNvPr id="11" name="Content Placeholder 8">
            <a:extLst>
              <a:ext uri="{FF2B5EF4-FFF2-40B4-BE49-F238E27FC236}">
                <a16:creationId xmlns:a16="http://schemas.microsoft.com/office/drawing/2014/main" id="{BA51B443-551D-FC67-D763-E8DB10435EF4}"/>
              </a:ext>
            </a:extLst>
          </p:cNvPr>
          <p:cNvSpPr txBox="1">
            <a:spLocks/>
          </p:cNvSpPr>
          <p:nvPr/>
        </p:nvSpPr>
        <p:spPr>
          <a:xfrm>
            <a:off x="838200" y="5058250"/>
            <a:ext cx="5961132" cy="1193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Además, podemos también recorrer una lista con un ciclo </a:t>
            </a:r>
            <a:r>
              <a:rPr lang="en-CO" b="1" dirty="0"/>
              <a:t>for:</a:t>
            </a:r>
          </a:p>
        </p:txBody>
      </p:sp>
      <p:pic>
        <p:nvPicPr>
          <p:cNvPr id="13" name="Picture 12">
            <a:extLst>
              <a:ext uri="{FF2B5EF4-FFF2-40B4-BE49-F238E27FC236}">
                <a16:creationId xmlns:a16="http://schemas.microsoft.com/office/drawing/2014/main" id="{E1EEBCAF-E951-1F2C-62DE-E50BEE40D519}"/>
              </a:ext>
            </a:extLst>
          </p:cNvPr>
          <p:cNvPicPr>
            <a:picLocks noChangeAspect="1"/>
          </p:cNvPicPr>
          <p:nvPr/>
        </p:nvPicPr>
        <p:blipFill>
          <a:blip r:embed="rId4"/>
          <a:stretch>
            <a:fillRect/>
          </a:stretch>
        </p:blipFill>
        <p:spPr>
          <a:xfrm>
            <a:off x="7040517" y="4426516"/>
            <a:ext cx="4851400" cy="1714500"/>
          </a:xfrm>
          <a:prstGeom prst="rect">
            <a:avLst/>
          </a:prstGeom>
        </p:spPr>
      </p:pic>
    </p:spTree>
    <p:extLst>
      <p:ext uri="{BB962C8B-B14F-4D97-AF65-F5344CB8AC3E}">
        <p14:creationId xmlns:p14="http://schemas.microsoft.com/office/powerpoint/2010/main" val="3301180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a:t>Modelos de ciclo de vida del software</a:t>
            </a:r>
            <a:endParaRPr lang="es-CO" dirty="0"/>
          </a:p>
        </p:txBody>
      </p:sp>
      <p:pic>
        <p:nvPicPr>
          <p:cNvPr id="4098" name="Picture 2">
            <a:extLst>
              <a:ext uri="{FF2B5EF4-FFF2-40B4-BE49-F238E27FC236}">
                <a16:creationId xmlns:a16="http://schemas.microsoft.com/office/drawing/2014/main" id="{3F7CDD86-98B3-9452-1F25-EF9EDEBE9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286" y="1329912"/>
            <a:ext cx="4666090" cy="21709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F636030-0E8B-FDDF-0AED-541BF8C7D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910" y="1346359"/>
            <a:ext cx="4615069" cy="46393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D369945-EFC7-8D2D-C4D6-2B5BE4519A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46" t="4777" r="17297" b="5489"/>
          <a:stretch/>
        </p:blipFill>
        <p:spPr bwMode="auto">
          <a:xfrm>
            <a:off x="2378461" y="3622466"/>
            <a:ext cx="2769325" cy="2786743"/>
          </a:xfrm>
          <a:prstGeom prst="rect">
            <a:avLst/>
          </a:prstGeom>
          <a:noFill/>
          <a:extLst>
            <a:ext uri="{909E8E84-426E-40DD-AFC4-6F175D3DCCD1}">
              <a14:hiddenFill xmlns:a14="http://schemas.microsoft.com/office/drawing/2010/main">
                <a:solidFill>
                  <a:srgbClr val="FFFFFF"/>
                </a:solidFill>
              </a14:hiddenFill>
            </a:ext>
          </a:extLst>
        </p:spPr>
      </p:pic>
      <p:sp>
        <p:nvSpPr>
          <p:cNvPr id="28" name="Marcador de contenido 2">
            <a:extLst>
              <a:ext uri="{FF2B5EF4-FFF2-40B4-BE49-F238E27FC236}">
                <a16:creationId xmlns:a16="http://schemas.microsoft.com/office/drawing/2014/main" id="{F24FB4DF-E517-E5B9-ECF3-A4F0992EA355}"/>
              </a:ext>
            </a:extLst>
          </p:cNvPr>
          <p:cNvSpPr>
            <a:spLocks noGrp="1"/>
          </p:cNvSpPr>
          <p:nvPr>
            <p:ph idx="1"/>
          </p:nvPr>
        </p:nvSpPr>
        <p:spPr>
          <a:xfrm>
            <a:off x="3087579" y="1444508"/>
            <a:ext cx="2249379" cy="302935"/>
          </a:xfrm>
        </p:spPr>
        <p:txBody>
          <a:bodyPr>
            <a:normAutofit fontScale="92500" lnSpcReduction="10000"/>
          </a:bodyPr>
          <a:lstStyle/>
          <a:p>
            <a:pPr marL="0" indent="0">
              <a:buNone/>
            </a:pPr>
            <a:r>
              <a:rPr lang="es-CO" b="1" dirty="0"/>
              <a:t>Modelo en Cascada</a:t>
            </a:r>
          </a:p>
        </p:txBody>
      </p:sp>
      <p:sp>
        <p:nvSpPr>
          <p:cNvPr id="29" name="Marcador de contenido 2">
            <a:extLst>
              <a:ext uri="{FF2B5EF4-FFF2-40B4-BE49-F238E27FC236}">
                <a16:creationId xmlns:a16="http://schemas.microsoft.com/office/drawing/2014/main" id="{48ED0DB4-F2C6-CAB3-08FF-1BF24E4781C6}"/>
              </a:ext>
            </a:extLst>
          </p:cNvPr>
          <p:cNvSpPr txBox="1">
            <a:spLocks/>
          </p:cNvSpPr>
          <p:nvPr/>
        </p:nvSpPr>
        <p:spPr>
          <a:xfrm>
            <a:off x="838200" y="3860054"/>
            <a:ext cx="2249379" cy="3029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Modelo Agile</a:t>
            </a:r>
          </a:p>
        </p:txBody>
      </p:sp>
      <p:sp>
        <p:nvSpPr>
          <p:cNvPr id="30" name="Marcador de contenido 2">
            <a:extLst>
              <a:ext uri="{FF2B5EF4-FFF2-40B4-BE49-F238E27FC236}">
                <a16:creationId xmlns:a16="http://schemas.microsoft.com/office/drawing/2014/main" id="{F91E5BFD-24A1-FEC6-EB8B-7E2B2307A786}"/>
              </a:ext>
            </a:extLst>
          </p:cNvPr>
          <p:cNvSpPr txBox="1">
            <a:spLocks/>
          </p:cNvSpPr>
          <p:nvPr/>
        </p:nvSpPr>
        <p:spPr>
          <a:xfrm>
            <a:off x="8857010" y="1194891"/>
            <a:ext cx="2249379" cy="3029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Modelo en Espiral</a:t>
            </a:r>
          </a:p>
        </p:txBody>
      </p:sp>
      <p:sp>
        <p:nvSpPr>
          <p:cNvPr id="31" name="Marcador de contenido 2">
            <a:extLst>
              <a:ext uri="{FF2B5EF4-FFF2-40B4-BE49-F238E27FC236}">
                <a16:creationId xmlns:a16="http://schemas.microsoft.com/office/drawing/2014/main" id="{D66B39EB-AB97-2CB6-3DC4-2AFCDAB2E592}"/>
              </a:ext>
            </a:extLst>
          </p:cNvPr>
          <p:cNvSpPr txBox="1">
            <a:spLocks/>
          </p:cNvSpPr>
          <p:nvPr/>
        </p:nvSpPr>
        <p:spPr>
          <a:xfrm>
            <a:off x="497169" y="5834743"/>
            <a:ext cx="6400020" cy="374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CO" dirty="0"/>
          </a:p>
        </p:txBody>
      </p:sp>
      <p:sp>
        <p:nvSpPr>
          <p:cNvPr id="8" name="TextBox 7">
            <a:extLst>
              <a:ext uri="{FF2B5EF4-FFF2-40B4-BE49-F238E27FC236}">
                <a16:creationId xmlns:a16="http://schemas.microsoft.com/office/drawing/2014/main" id="{F73F109D-F559-AB50-A1DB-C04B08C968CE}"/>
              </a:ext>
            </a:extLst>
          </p:cNvPr>
          <p:cNvSpPr txBox="1"/>
          <p:nvPr/>
        </p:nvSpPr>
        <p:spPr>
          <a:xfrm>
            <a:off x="1350939" y="6332355"/>
            <a:ext cx="5722657" cy="276999"/>
          </a:xfrm>
          <a:prstGeom prst="rect">
            <a:avLst/>
          </a:prstGeom>
          <a:noFill/>
        </p:spPr>
        <p:txBody>
          <a:bodyPr wrap="none" rtlCol="0">
            <a:spAutoFit/>
          </a:bodyPr>
          <a:lstStyle/>
          <a:p>
            <a:r>
              <a:rPr lang="en-US" sz="1200" dirty="0" err="1"/>
              <a:t>Modelo</a:t>
            </a:r>
            <a:r>
              <a:rPr lang="en-US" sz="1200" dirty="0"/>
              <a:t> agile: </a:t>
            </a:r>
            <a:r>
              <a:rPr lang="en-US" sz="1200" dirty="0" err="1"/>
              <a:t>Tomado</a:t>
            </a:r>
            <a:r>
              <a:rPr lang="en-US" sz="1200" dirty="0"/>
              <a:t> de </a:t>
            </a:r>
            <a:r>
              <a:rPr lang="en-US" sz="1200" dirty="0">
                <a:hlinkClick r:id="rId5"/>
              </a:rPr>
              <a:t>https://www.ain.es/archivo-proyectos/metodologia-agile-tcar/</a:t>
            </a:r>
            <a:endParaRPr lang="en-US" sz="1200" dirty="0"/>
          </a:p>
        </p:txBody>
      </p:sp>
    </p:spTree>
    <p:extLst>
      <p:ext uri="{BB962C8B-B14F-4D97-AF65-F5344CB8AC3E}">
        <p14:creationId xmlns:p14="http://schemas.microsoft.com/office/powerpoint/2010/main" val="159704420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Operaciones con Listas</a:t>
            </a:r>
          </a:p>
        </p:txBody>
      </p:sp>
      <p:sp>
        <p:nvSpPr>
          <p:cNvPr id="4" name="Content Placeholder 3">
            <a:extLst>
              <a:ext uri="{FF2B5EF4-FFF2-40B4-BE49-F238E27FC236}">
                <a16:creationId xmlns:a16="http://schemas.microsoft.com/office/drawing/2014/main" id="{2D97266A-D128-857A-D004-899FB9E66E69}"/>
              </a:ext>
            </a:extLst>
          </p:cNvPr>
          <p:cNvSpPr>
            <a:spLocks noGrp="1"/>
          </p:cNvSpPr>
          <p:nvPr>
            <p:ph idx="1"/>
          </p:nvPr>
        </p:nvSpPr>
        <p:spPr>
          <a:xfrm>
            <a:off x="838200" y="1443271"/>
            <a:ext cx="10515600" cy="699861"/>
          </a:xfrm>
        </p:spPr>
        <p:txBody>
          <a:bodyPr/>
          <a:lstStyle/>
          <a:p>
            <a:pPr marL="0" indent="0">
              <a:buNone/>
            </a:pPr>
            <a:r>
              <a:rPr lang="en-CO" b="1" dirty="0"/>
              <a:t>Slicing: </a:t>
            </a:r>
            <a:r>
              <a:rPr lang="en-CO" dirty="0"/>
              <a:t>El slicing, se usa para extraer los elementos de una lista, pasando como argumento el siguiente parametro: </a:t>
            </a:r>
            <a:r>
              <a:rPr lang="en-CO" b="1" dirty="0">
                <a:solidFill>
                  <a:schemeClr val="accent6"/>
                </a:solidFill>
              </a:rPr>
              <a:t>posicion_inicial</a:t>
            </a:r>
            <a:r>
              <a:rPr lang="en-CO" sz="2000" b="1" dirty="0">
                <a:solidFill>
                  <a:schemeClr val="accent5"/>
                </a:solidFill>
              </a:rPr>
              <a:t>:</a:t>
            </a:r>
            <a:r>
              <a:rPr lang="en-CO" b="1" dirty="0">
                <a:solidFill>
                  <a:schemeClr val="accent6"/>
                </a:solidFill>
              </a:rPr>
              <a:t>posicion_final</a:t>
            </a:r>
          </a:p>
        </p:txBody>
      </p:sp>
      <p:pic>
        <p:nvPicPr>
          <p:cNvPr id="6" name="Picture 5">
            <a:extLst>
              <a:ext uri="{FF2B5EF4-FFF2-40B4-BE49-F238E27FC236}">
                <a16:creationId xmlns:a16="http://schemas.microsoft.com/office/drawing/2014/main" id="{3DC370CD-B319-8970-74EA-1373B7C27E11}"/>
              </a:ext>
            </a:extLst>
          </p:cNvPr>
          <p:cNvPicPr>
            <a:picLocks noChangeAspect="1"/>
          </p:cNvPicPr>
          <p:nvPr/>
        </p:nvPicPr>
        <p:blipFill>
          <a:blip r:embed="rId2"/>
          <a:stretch>
            <a:fillRect/>
          </a:stretch>
        </p:blipFill>
        <p:spPr>
          <a:xfrm>
            <a:off x="3083518" y="2096057"/>
            <a:ext cx="6024963" cy="1392927"/>
          </a:xfrm>
          <a:prstGeom prst="rect">
            <a:avLst/>
          </a:prstGeom>
        </p:spPr>
      </p:pic>
      <p:sp>
        <p:nvSpPr>
          <p:cNvPr id="12" name="Content Placeholder 3">
            <a:extLst>
              <a:ext uri="{FF2B5EF4-FFF2-40B4-BE49-F238E27FC236}">
                <a16:creationId xmlns:a16="http://schemas.microsoft.com/office/drawing/2014/main" id="{8BB6A5D9-596B-B555-90F5-03633532D5B9}"/>
              </a:ext>
            </a:extLst>
          </p:cNvPr>
          <p:cNvSpPr txBox="1">
            <a:spLocks/>
          </p:cNvSpPr>
          <p:nvPr/>
        </p:nvSpPr>
        <p:spPr>
          <a:xfrm>
            <a:off x="838200" y="3557451"/>
            <a:ext cx="10515600" cy="1406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Unpack: </a:t>
            </a:r>
            <a:r>
              <a:rPr lang="en-CO" dirty="0"/>
              <a:t>Podemos convertir los elementos de la lista en variables individuales, donde, debemos agregar una variable por cada elemento de la lista. Sin embargo, si la cantidad de variables es menor que la cantidad de elementos dentro de la lista, podemos usar el modificador </a:t>
            </a:r>
            <a:r>
              <a:rPr lang="en-CO" b="1" dirty="0"/>
              <a:t>* </a:t>
            </a:r>
            <a:r>
              <a:rPr lang="en-CO" dirty="0"/>
              <a:t>para que el resto de los elementos se almacene como una lista en la variable.</a:t>
            </a:r>
            <a:endParaRPr lang="en-CO" b="1" dirty="0">
              <a:solidFill>
                <a:schemeClr val="accent6"/>
              </a:solidFill>
            </a:endParaRPr>
          </a:p>
        </p:txBody>
      </p:sp>
      <p:pic>
        <p:nvPicPr>
          <p:cNvPr id="7" name="Picture 6">
            <a:extLst>
              <a:ext uri="{FF2B5EF4-FFF2-40B4-BE49-F238E27FC236}">
                <a16:creationId xmlns:a16="http://schemas.microsoft.com/office/drawing/2014/main" id="{EDC362B8-3E36-38EA-9AE6-AD6C5F02078E}"/>
              </a:ext>
            </a:extLst>
          </p:cNvPr>
          <p:cNvPicPr>
            <a:picLocks noChangeAspect="1"/>
          </p:cNvPicPr>
          <p:nvPr/>
        </p:nvPicPr>
        <p:blipFill>
          <a:blip r:embed="rId3"/>
          <a:stretch>
            <a:fillRect/>
          </a:stretch>
        </p:blipFill>
        <p:spPr>
          <a:xfrm>
            <a:off x="838200" y="4650642"/>
            <a:ext cx="4526280" cy="1842233"/>
          </a:xfrm>
          <a:prstGeom prst="rect">
            <a:avLst/>
          </a:prstGeom>
        </p:spPr>
      </p:pic>
      <p:pic>
        <p:nvPicPr>
          <p:cNvPr id="14" name="Picture 13">
            <a:extLst>
              <a:ext uri="{FF2B5EF4-FFF2-40B4-BE49-F238E27FC236}">
                <a16:creationId xmlns:a16="http://schemas.microsoft.com/office/drawing/2014/main" id="{8D800FB0-07B5-A0A2-05D5-415C4455734A}"/>
              </a:ext>
            </a:extLst>
          </p:cNvPr>
          <p:cNvPicPr>
            <a:picLocks noChangeAspect="1"/>
          </p:cNvPicPr>
          <p:nvPr/>
        </p:nvPicPr>
        <p:blipFill>
          <a:blip r:embed="rId4"/>
          <a:stretch>
            <a:fillRect/>
          </a:stretch>
        </p:blipFill>
        <p:spPr>
          <a:xfrm>
            <a:off x="5481139" y="4650641"/>
            <a:ext cx="6234310" cy="1842233"/>
          </a:xfrm>
          <a:prstGeom prst="rect">
            <a:avLst/>
          </a:prstGeom>
        </p:spPr>
      </p:pic>
    </p:spTree>
    <p:extLst>
      <p:ext uri="{BB962C8B-B14F-4D97-AF65-F5344CB8AC3E}">
        <p14:creationId xmlns:p14="http://schemas.microsoft.com/office/powerpoint/2010/main" val="236995359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1918"/>
            <a:ext cx="4036682" cy="523220"/>
          </a:xfrm>
          <a:prstGeom prst="rect">
            <a:avLst/>
          </a:prstGeom>
          <a:noFill/>
        </p:spPr>
        <p:txBody>
          <a:bodyPr wrap="square" rtlCol="0">
            <a:spAutoFit/>
          </a:bodyPr>
          <a:lstStyle/>
          <a:p>
            <a:pPr algn="ctr"/>
            <a:r>
              <a:rPr lang="es-CO" sz="2800" b="1" dirty="0">
                <a:solidFill>
                  <a:schemeClr val="bg1"/>
                </a:solidFill>
              </a:rPr>
              <a:t>CLASE 08</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228915354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a:t>Estructuras de datos: TUPLAS</a:t>
            </a:r>
            <a:endParaRPr lang="es-CO" dirty="0"/>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1901644"/>
          </a:xfrm>
        </p:spPr>
        <p:txBody>
          <a:bodyPr>
            <a:normAutofit/>
          </a:bodyPr>
          <a:lstStyle/>
          <a:p>
            <a:pPr marL="0" indent="0">
              <a:buNone/>
            </a:pPr>
            <a:r>
              <a:rPr lang="en-CO" dirty="0"/>
              <a:t>Las tuplas son un tipo de dato similar a las listas, sin embargo, tienen unas características particulares, como por ejemplo, que una tupla es un conjunto ordenado e inmutable de elementos, una vez creada, no se pueden modificar los datos.</a:t>
            </a:r>
          </a:p>
          <a:p>
            <a:pPr marL="0" indent="0">
              <a:buNone/>
            </a:pPr>
            <a:endParaRPr lang="en-CO" dirty="0"/>
          </a:p>
          <a:p>
            <a:pPr marL="0" indent="0">
              <a:buNone/>
            </a:pPr>
            <a:r>
              <a:rPr lang="en-CO" b="1" dirty="0"/>
              <a:t>INMUTABLE: </a:t>
            </a:r>
            <a:r>
              <a:rPr lang="en-CO" dirty="0"/>
              <a:t>Cuando decimos que algo es inmutable, quiere decir que no se puede modificar.</a:t>
            </a:r>
            <a:endParaRPr lang="en-CO" b="1" dirty="0"/>
          </a:p>
        </p:txBody>
      </p:sp>
      <p:pic>
        <p:nvPicPr>
          <p:cNvPr id="1028" name="Picture 4" descr="Python, mutable and inmutable objects">
            <a:extLst>
              <a:ext uri="{FF2B5EF4-FFF2-40B4-BE49-F238E27FC236}">
                <a16:creationId xmlns:a16="http://schemas.microsoft.com/office/drawing/2014/main" id="{8C3F58C5-A67E-3635-55E4-857121CE1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037" y="3568021"/>
            <a:ext cx="5227925" cy="2196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8">
            <a:extLst>
              <a:ext uri="{FF2B5EF4-FFF2-40B4-BE49-F238E27FC236}">
                <a16:creationId xmlns:a16="http://schemas.microsoft.com/office/drawing/2014/main" id="{61721B35-FD26-6FED-F35C-4668AF51D6D5}"/>
              </a:ext>
            </a:extLst>
          </p:cNvPr>
          <p:cNvSpPr txBox="1">
            <a:spLocks/>
          </p:cNvSpPr>
          <p:nvPr/>
        </p:nvSpPr>
        <p:spPr>
          <a:xfrm>
            <a:off x="892628" y="6054544"/>
            <a:ext cx="10406743" cy="43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Gracias a esta característica de inmutabilidad, las tuplas son seguras para enviar información</a:t>
            </a:r>
            <a:endParaRPr lang="en-CO" b="1" dirty="0"/>
          </a:p>
        </p:txBody>
      </p:sp>
    </p:spTree>
    <p:extLst>
      <p:ext uri="{BB962C8B-B14F-4D97-AF65-F5344CB8AC3E}">
        <p14:creationId xmlns:p14="http://schemas.microsoft.com/office/powerpoint/2010/main" val="170460752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Creación de Tuplas en Python</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860549"/>
            <a:ext cx="10515600" cy="718893"/>
          </a:xfrm>
        </p:spPr>
        <p:txBody>
          <a:bodyPr>
            <a:normAutofit/>
          </a:bodyPr>
          <a:lstStyle/>
          <a:p>
            <a:pPr marL="0" indent="0">
              <a:buNone/>
            </a:pPr>
            <a:r>
              <a:rPr lang="en-CO" dirty="0"/>
              <a:t>La creación de una variable tipo tupla, es muy sencilla, basta con encerrar en </a:t>
            </a:r>
            <a:r>
              <a:rPr lang="en-CO" b="1" dirty="0"/>
              <a:t>parentésis </a:t>
            </a:r>
            <a:r>
              <a:rPr lang="en-CO" dirty="0"/>
              <a:t>los elementos, y separarlos por coma:</a:t>
            </a:r>
          </a:p>
        </p:txBody>
      </p:sp>
      <p:graphicFrame>
        <p:nvGraphicFramePr>
          <p:cNvPr id="3" name="Table 2">
            <a:extLst>
              <a:ext uri="{FF2B5EF4-FFF2-40B4-BE49-F238E27FC236}">
                <a16:creationId xmlns:a16="http://schemas.microsoft.com/office/drawing/2014/main" id="{208575E8-BB17-676A-A6A1-2000C8CBB491}"/>
              </a:ext>
            </a:extLst>
          </p:cNvPr>
          <p:cNvGraphicFramePr>
            <a:graphicFrameLocks noGrp="1"/>
          </p:cNvGraphicFramePr>
          <p:nvPr/>
        </p:nvGraphicFramePr>
        <p:xfrm>
          <a:off x="3363921" y="4527613"/>
          <a:ext cx="5464158" cy="777421"/>
        </p:xfrm>
        <a:graphic>
          <a:graphicData uri="http://schemas.openxmlformats.org/drawingml/2006/table">
            <a:tbl>
              <a:tblPr>
                <a:tableStyleId>{5C22544A-7EE6-4342-B048-85BDC9FD1C3A}</a:tableStyleId>
              </a:tblPr>
              <a:tblGrid>
                <a:gridCol w="1045270">
                  <a:extLst>
                    <a:ext uri="{9D8B030D-6E8A-4147-A177-3AD203B41FA5}">
                      <a16:colId xmlns:a16="http://schemas.microsoft.com/office/drawing/2014/main" val="2174351740"/>
                    </a:ext>
                  </a:extLst>
                </a:gridCol>
                <a:gridCol w="978903">
                  <a:extLst>
                    <a:ext uri="{9D8B030D-6E8A-4147-A177-3AD203B41FA5}">
                      <a16:colId xmlns:a16="http://schemas.microsoft.com/office/drawing/2014/main" val="2494142618"/>
                    </a:ext>
                  </a:extLst>
                </a:gridCol>
                <a:gridCol w="929127">
                  <a:extLst>
                    <a:ext uri="{9D8B030D-6E8A-4147-A177-3AD203B41FA5}">
                      <a16:colId xmlns:a16="http://schemas.microsoft.com/office/drawing/2014/main" val="1060036470"/>
                    </a:ext>
                  </a:extLst>
                </a:gridCol>
                <a:gridCol w="912537">
                  <a:extLst>
                    <a:ext uri="{9D8B030D-6E8A-4147-A177-3AD203B41FA5}">
                      <a16:colId xmlns:a16="http://schemas.microsoft.com/office/drawing/2014/main" val="1245486291"/>
                    </a:ext>
                  </a:extLst>
                </a:gridCol>
                <a:gridCol w="619418">
                  <a:extLst>
                    <a:ext uri="{9D8B030D-6E8A-4147-A177-3AD203B41FA5}">
                      <a16:colId xmlns:a16="http://schemas.microsoft.com/office/drawing/2014/main" val="4062429542"/>
                    </a:ext>
                  </a:extLst>
                </a:gridCol>
                <a:gridCol w="978903">
                  <a:extLst>
                    <a:ext uri="{9D8B030D-6E8A-4147-A177-3AD203B41FA5}">
                      <a16:colId xmlns:a16="http://schemas.microsoft.com/office/drawing/2014/main" val="2685351145"/>
                    </a:ext>
                  </a:extLst>
                </a:gridCol>
              </a:tblGrid>
              <a:tr h="377604">
                <a:tc>
                  <a:txBody>
                    <a:bodyPr/>
                    <a:lstStyle/>
                    <a:p>
                      <a:pPr algn="ctr" fontAlgn="ctr"/>
                      <a:r>
                        <a:rPr lang="en-US" sz="2100" u="none" strike="noStrike">
                          <a:effectLst/>
                        </a:rPr>
                        <a:t>Posicion</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0</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dirty="0">
                          <a:effectLst/>
                        </a:rPr>
                        <a:t>1</a:t>
                      </a:r>
                      <a:endParaRPr lang="en-CO" sz="2100" b="0" i="0" u="none" strike="noStrike" dirty="0">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2</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3</a:t>
                      </a:r>
                      <a:endParaRPr lang="en-CO"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CO" sz="2100" u="none" strike="noStrike">
                          <a:effectLst/>
                        </a:rPr>
                        <a:t>4</a:t>
                      </a:r>
                      <a:endParaRPr lang="en-CO" sz="2100" b="0" i="0" u="none" strike="noStrike">
                        <a:solidFill>
                          <a:srgbClr val="FA7D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727841940"/>
                  </a:ext>
                </a:extLst>
              </a:tr>
              <a:tr h="399817">
                <a:tc>
                  <a:txBody>
                    <a:bodyPr/>
                    <a:lstStyle/>
                    <a:p>
                      <a:pPr algn="ctr" fontAlgn="ctr"/>
                      <a:r>
                        <a:rPr lang="en-US" sz="2100" u="none" strike="noStrike">
                          <a:effectLst/>
                        </a:rPr>
                        <a:t>Valor</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Banano</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Papaya</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dirty="0">
                          <a:effectLst/>
                        </a:rPr>
                        <a:t>Mango</a:t>
                      </a:r>
                      <a:endParaRPr lang="en-US" sz="2100" b="0" i="0" u="none" strike="noStrike" dirty="0">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a:effectLst/>
                        </a:rPr>
                        <a:t>Piña</a:t>
                      </a:r>
                      <a:endParaRPr lang="en-US" sz="2100" b="0" i="0" u="none" strike="noStrike">
                        <a:solidFill>
                          <a:srgbClr val="FA7D00"/>
                        </a:solidFill>
                        <a:effectLst/>
                        <a:latin typeface="Calibri" panose="020F0502020204030204" pitchFamily="34" charset="0"/>
                      </a:endParaRPr>
                    </a:p>
                  </a:txBody>
                  <a:tcPr marL="16659" marR="16659" marT="16659" marB="0" anchor="ctr"/>
                </a:tc>
                <a:tc>
                  <a:txBody>
                    <a:bodyPr/>
                    <a:lstStyle/>
                    <a:p>
                      <a:pPr algn="ctr" fontAlgn="ctr"/>
                      <a:r>
                        <a:rPr lang="en-US" sz="2100" u="none" strike="noStrike" dirty="0" err="1">
                          <a:effectLst/>
                        </a:rPr>
                        <a:t>Banano</a:t>
                      </a:r>
                      <a:endParaRPr lang="en-US" sz="2100" b="0" i="0" u="none" strike="noStrike" dirty="0">
                        <a:solidFill>
                          <a:srgbClr val="FA7D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2293646030"/>
                  </a:ext>
                </a:extLst>
              </a:tr>
            </a:tbl>
          </a:graphicData>
        </a:graphic>
      </p:graphicFrame>
      <p:sp>
        <p:nvSpPr>
          <p:cNvPr id="7" name="Content Placeholder 8">
            <a:extLst>
              <a:ext uri="{FF2B5EF4-FFF2-40B4-BE49-F238E27FC236}">
                <a16:creationId xmlns:a16="http://schemas.microsoft.com/office/drawing/2014/main" id="{9073C74E-5605-1FC5-E06F-8ECD50D0A605}"/>
              </a:ext>
            </a:extLst>
          </p:cNvPr>
          <p:cNvSpPr txBox="1">
            <a:spLocks/>
          </p:cNvSpPr>
          <p:nvPr/>
        </p:nvSpPr>
        <p:spPr>
          <a:xfrm>
            <a:off x="838200" y="3490811"/>
            <a:ext cx="10515600" cy="8976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Todas las tuplas tienen un atributo llamo: </a:t>
            </a:r>
            <a:r>
              <a:rPr lang="en-CO" b="1" dirty="0"/>
              <a:t>index, </a:t>
            </a:r>
            <a:r>
              <a:rPr lang="en-CO" dirty="0"/>
              <a:t>que no es más que la </a:t>
            </a:r>
            <a:r>
              <a:rPr lang="en-CO" b="1" dirty="0"/>
              <a:t>posición </a:t>
            </a:r>
            <a:r>
              <a:rPr lang="en-CO" dirty="0"/>
              <a:t>del elemento en la tupla. Este index, empieza siempre desde 0 hasta N, donde N es la cantidad de objetos que tenemos en nuestra tupla, y se accede, de la misma manera que se hace en las listas.</a:t>
            </a:r>
          </a:p>
        </p:txBody>
      </p:sp>
      <p:sp>
        <p:nvSpPr>
          <p:cNvPr id="10" name="Content Placeholder 8">
            <a:extLst>
              <a:ext uri="{FF2B5EF4-FFF2-40B4-BE49-F238E27FC236}">
                <a16:creationId xmlns:a16="http://schemas.microsoft.com/office/drawing/2014/main" id="{4DEF8AD6-8B6F-842E-DB45-3C2882204CB9}"/>
              </a:ext>
            </a:extLst>
          </p:cNvPr>
          <p:cNvSpPr txBox="1">
            <a:spLocks/>
          </p:cNvSpPr>
          <p:nvPr/>
        </p:nvSpPr>
        <p:spPr>
          <a:xfrm>
            <a:off x="1140411" y="5902714"/>
            <a:ext cx="9911178"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Podemos tener elementos repetidos dentro de la lista, y no habrá ningún error de sintaxys.</a:t>
            </a:r>
          </a:p>
        </p:txBody>
      </p:sp>
      <p:cxnSp>
        <p:nvCxnSpPr>
          <p:cNvPr id="11" name="Straight Arrow Connector 10">
            <a:extLst>
              <a:ext uri="{FF2B5EF4-FFF2-40B4-BE49-F238E27FC236}">
                <a16:creationId xmlns:a16="http://schemas.microsoft.com/office/drawing/2014/main" id="{4C4FA2F7-4A3C-C6F2-C657-9843AF70FF63}"/>
              </a:ext>
            </a:extLst>
          </p:cNvPr>
          <p:cNvCxnSpPr>
            <a:cxnSpLocks/>
          </p:cNvCxnSpPr>
          <p:nvPr/>
        </p:nvCxnSpPr>
        <p:spPr>
          <a:xfrm flipH="1">
            <a:off x="4172505" y="5309859"/>
            <a:ext cx="763479" cy="465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5D59A8-FC3D-A53E-9A4F-153D2271536C}"/>
              </a:ext>
            </a:extLst>
          </p:cNvPr>
          <p:cNvCxnSpPr>
            <a:cxnSpLocks/>
          </p:cNvCxnSpPr>
          <p:nvPr/>
        </p:nvCxnSpPr>
        <p:spPr>
          <a:xfrm>
            <a:off x="8310979" y="5318832"/>
            <a:ext cx="815266" cy="395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3EA4819-736F-76AE-F03B-FA49A5CB0F87}"/>
              </a:ext>
            </a:extLst>
          </p:cNvPr>
          <p:cNvPicPr>
            <a:picLocks noChangeAspect="1"/>
          </p:cNvPicPr>
          <p:nvPr/>
        </p:nvPicPr>
        <p:blipFill>
          <a:blip r:embed="rId2"/>
          <a:stretch>
            <a:fillRect/>
          </a:stretch>
        </p:blipFill>
        <p:spPr>
          <a:xfrm>
            <a:off x="3352800" y="2482312"/>
            <a:ext cx="5486400" cy="939800"/>
          </a:xfrm>
          <a:prstGeom prst="rect">
            <a:avLst/>
          </a:prstGeom>
        </p:spPr>
      </p:pic>
    </p:spTree>
    <p:extLst>
      <p:ext uri="{BB962C8B-B14F-4D97-AF65-F5344CB8AC3E}">
        <p14:creationId xmlns:p14="http://schemas.microsoft.com/office/powerpoint/2010/main" val="324010376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Operaciones con las Tuplas</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690688"/>
            <a:ext cx="4106675" cy="3370234"/>
          </a:xfrm>
        </p:spPr>
        <p:txBody>
          <a:bodyPr>
            <a:normAutofit/>
          </a:bodyPr>
          <a:lstStyle/>
          <a:p>
            <a:pPr marL="0" indent="0">
              <a:buNone/>
            </a:pPr>
            <a:r>
              <a:rPr lang="en-CO" dirty="0"/>
              <a:t>Las tuplas, permiten lo siguiente:</a:t>
            </a:r>
          </a:p>
          <a:p>
            <a:r>
              <a:rPr lang="en-CO" b="1" dirty="0"/>
              <a:t>Slicing.</a:t>
            </a:r>
          </a:p>
          <a:p>
            <a:r>
              <a:rPr lang="en-CO" b="1" dirty="0"/>
              <a:t>Recorrer.</a:t>
            </a:r>
          </a:p>
          <a:p>
            <a:r>
              <a:rPr lang="en-CO" b="1" dirty="0"/>
              <a:t>Encontrar elementos en la lista.</a:t>
            </a:r>
          </a:p>
          <a:p>
            <a:r>
              <a:rPr lang="en-CO" b="1" dirty="0"/>
              <a:t>Unpack</a:t>
            </a:r>
          </a:p>
          <a:p>
            <a:r>
              <a:rPr lang="en-US" b="1" dirty="0"/>
              <a:t>c</a:t>
            </a:r>
            <a:r>
              <a:rPr lang="en-CO" b="1" dirty="0"/>
              <a:t>ount(): </a:t>
            </a:r>
            <a:r>
              <a:rPr lang="en-CO" dirty="0"/>
              <a:t>Regresa el número de veces que esta un elemento en la tupla.</a:t>
            </a:r>
          </a:p>
          <a:p>
            <a:r>
              <a:rPr lang="en-US" b="1" dirty="0"/>
              <a:t>i</a:t>
            </a:r>
            <a:r>
              <a:rPr lang="en-CO" b="1" dirty="0"/>
              <a:t>ndex(): </a:t>
            </a:r>
            <a:r>
              <a:rPr lang="en-CO" dirty="0"/>
              <a:t>Regresa la posición de un elemento dentro de la tupla</a:t>
            </a:r>
            <a:endParaRPr lang="en-CO" b="1" dirty="0"/>
          </a:p>
        </p:txBody>
      </p:sp>
      <p:pic>
        <p:nvPicPr>
          <p:cNvPr id="2050" name="Picture 2" descr="Tuples in Python – PYnative">
            <a:extLst>
              <a:ext uri="{FF2B5EF4-FFF2-40B4-BE49-F238E27FC236}">
                <a16:creationId xmlns:a16="http://schemas.microsoft.com/office/drawing/2014/main" id="{7B7CFB7C-BECF-9158-AF1A-C076500F3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875" y="1643488"/>
            <a:ext cx="7126293" cy="41900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E08E3-30AE-1D96-98B5-6B26C019F6E3}"/>
              </a:ext>
            </a:extLst>
          </p:cNvPr>
          <p:cNvSpPr txBox="1"/>
          <p:nvPr/>
        </p:nvSpPr>
        <p:spPr>
          <a:xfrm>
            <a:off x="4944875" y="5959231"/>
            <a:ext cx="6104708" cy="369332"/>
          </a:xfrm>
          <a:prstGeom prst="rect">
            <a:avLst/>
          </a:prstGeom>
          <a:noFill/>
        </p:spPr>
        <p:txBody>
          <a:bodyPr wrap="square">
            <a:spAutoFit/>
          </a:bodyPr>
          <a:lstStyle/>
          <a:p>
            <a:r>
              <a:rPr lang="en-CO" i="1" dirty="0"/>
              <a:t>https://pynative.com/python-tuples/</a:t>
            </a:r>
          </a:p>
        </p:txBody>
      </p:sp>
      <p:pic>
        <p:nvPicPr>
          <p:cNvPr id="8" name="Picture 7">
            <a:extLst>
              <a:ext uri="{FF2B5EF4-FFF2-40B4-BE49-F238E27FC236}">
                <a16:creationId xmlns:a16="http://schemas.microsoft.com/office/drawing/2014/main" id="{6593BCD7-5032-67D8-D45B-37C38253097D}"/>
              </a:ext>
            </a:extLst>
          </p:cNvPr>
          <p:cNvPicPr>
            <a:picLocks noChangeAspect="1"/>
          </p:cNvPicPr>
          <p:nvPr/>
        </p:nvPicPr>
        <p:blipFill>
          <a:blip r:embed="rId4"/>
          <a:stretch>
            <a:fillRect/>
          </a:stretch>
        </p:blipFill>
        <p:spPr>
          <a:xfrm>
            <a:off x="1018903" y="5139372"/>
            <a:ext cx="3091543" cy="694209"/>
          </a:xfrm>
          <a:prstGeom prst="rect">
            <a:avLst/>
          </a:prstGeom>
        </p:spPr>
      </p:pic>
      <p:pic>
        <p:nvPicPr>
          <p:cNvPr id="9" name="Picture 8">
            <a:extLst>
              <a:ext uri="{FF2B5EF4-FFF2-40B4-BE49-F238E27FC236}">
                <a16:creationId xmlns:a16="http://schemas.microsoft.com/office/drawing/2014/main" id="{AC8390CC-EE9F-B91D-548E-C6F0B092EE1D}"/>
              </a:ext>
            </a:extLst>
          </p:cNvPr>
          <p:cNvPicPr>
            <a:picLocks noChangeAspect="1"/>
          </p:cNvPicPr>
          <p:nvPr/>
        </p:nvPicPr>
        <p:blipFill>
          <a:blip r:embed="rId5"/>
          <a:stretch>
            <a:fillRect/>
          </a:stretch>
        </p:blipFill>
        <p:spPr>
          <a:xfrm>
            <a:off x="1018903" y="5833581"/>
            <a:ext cx="2029097" cy="644661"/>
          </a:xfrm>
          <a:prstGeom prst="rect">
            <a:avLst/>
          </a:prstGeom>
        </p:spPr>
      </p:pic>
    </p:spTree>
    <p:extLst>
      <p:ext uri="{BB962C8B-B14F-4D97-AF65-F5344CB8AC3E}">
        <p14:creationId xmlns:p14="http://schemas.microsoft.com/office/powerpoint/2010/main" val="197235689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Para que se usan las Tuplas?</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860550"/>
            <a:ext cx="10515600" cy="1568450"/>
          </a:xfrm>
        </p:spPr>
        <p:txBody>
          <a:bodyPr>
            <a:normAutofit/>
          </a:bodyPr>
          <a:lstStyle/>
          <a:p>
            <a:pPr marL="0" indent="0">
              <a:buNone/>
            </a:pPr>
            <a:r>
              <a:rPr lang="en-US" dirty="0"/>
              <a:t>S</a:t>
            </a:r>
            <a:r>
              <a:rPr lang="en-CO" dirty="0"/>
              <a:t>i bien, una lista se puede comportar como una tupla, sin embargo, se puede modificar durante la ejecución del código, así, las tuplas, ofrecen seguridad para </a:t>
            </a:r>
            <a:r>
              <a:rPr lang="en-CO" b="1" dirty="0"/>
              <a:t>empaquetar información (agrupar información), </a:t>
            </a:r>
            <a:r>
              <a:rPr lang="en-CO" dirty="0"/>
              <a:t>y tener la certeza de que esta información no se puede alterar.</a:t>
            </a:r>
          </a:p>
          <a:p>
            <a:pPr marL="0" indent="0">
              <a:buNone/>
            </a:pPr>
            <a:r>
              <a:rPr lang="en-CO" dirty="0"/>
              <a:t>Otra ventaja muy grande las tuplas, es que pueden ser usadas como </a:t>
            </a:r>
            <a:r>
              <a:rPr lang="en-CO" b="1" dirty="0"/>
              <a:t>keys </a:t>
            </a:r>
            <a:r>
              <a:rPr lang="en-CO" dirty="0"/>
              <a:t>(llaves) de los valores de un </a:t>
            </a:r>
            <a:r>
              <a:rPr lang="en-CO" b="1" dirty="0"/>
              <a:t>diccionario.</a:t>
            </a:r>
            <a:endParaRPr lang="en-CO" dirty="0"/>
          </a:p>
        </p:txBody>
      </p:sp>
      <p:pic>
        <p:nvPicPr>
          <p:cNvPr id="3" name="Picture 2">
            <a:extLst>
              <a:ext uri="{FF2B5EF4-FFF2-40B4-BE49-F238E27FC236}">
                <a16:creationId xmlns:a16="http://schemas.microsoft.com/office/drawing/2014/main" id="{8F1BE161-DA01-36A3-9BE9-A2839BF4E36B}"/>
              </a:ext>
            </a:extLst>
          </p:cNvPr>
          <p:cNvPicPr>
            <a:picLocks noChangeAspect="1"/>
          </p:cNvPicPr>
          <p:nvPr/>
        </p:nvPicPr>
        <p:blipFill>
          <a:blip r:embed="rId2"/>
          <a:stretch>
            <a:fillRect/>
          </a:stretch>
        </p:blipFill>
        <p:spPr>
          <a:xfrm>
            <a:off x="3386273" y="3295467"/>
            <a:ext cx="5419454" cy="2012286"/>
          </a:xfrm>
          <a:prstGeom prst="rect">
            <a:avLst/>
          </a:prstGeom>
        </p:spPr>
      </p:pic>
      <p:sp>
        <p:nvSpPr>
          <p:cNvPr id="8" name="Content Placeholder 8">
            <a:extLst>
              <a:ext uri="{FF2B5EF4-FFF2-40B4-BE49-F238E27FC236}">
                <a16:creationId xmlns:a16="http://schemas.microsoft.com/office/drawing/2014/main" id="{81DC6553-1796-C4BA-B41B-CC95CCDCFB5D}"/>
              </a:ext>
            </a:extLst>
          </p:cNvPr>
          <p:cNvSpPr txBox="1">
            <a:spLocks/>
          </p:cNvSpPr>
          <p:nvPr/>
        </p:nvSpPr>
        <p:spPr>
          <a:xfrm>
            <a:off x="838200" y="5495109"/>
            <a:ext cx="10515600" cy="888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En los casos que la información no se requiera modificar, la mejor opción sería usar </a:t>
            </a:r>
            <a:r>
              <a:rPr lang="en-CO" b="1" dirty="0"/>
              <a:t>tuplas</a:t>
            </a:r>
            <a:r>
              <a:rPr lang="en-CO" dirty="0"/>
              <a:t>, ya que ocupa menos memoria y es más rápida que las </a:t>
            </a:r>
            <a:r>
              <a:rPr lang="en-CO" b="1" dirty="0"/>
              <a:t>listas. </a:t>
            </a:r>
            <a:r>
              <a:rPr lang="en-CO" dirty="0"/>
              <a:t>En el resto de los casos, la mejor opción será usar </a:t>
            </a:r>
            <a:r>
              <a:rPr lang="en-CO" b="1" dirty="0"/>
              <a:t>listas.</a:t>
            </a:r>
            <a:endParaRPr lang="en-CO" dirty="0"/>
          </a:p>
        </p:txBody>
      </p:sp>
    </p:spTree>
    <p:extLst>
      <p:ext uri="{BB962C8B-B14F-4D97-AF65-F5344CB8AC3E}">
        <p14:creationId xmlns:p14="http://schemas.microsoft.com/office/powerpoint/2010/main" val="118257233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Estructuras de datos: CONJUNTOS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1901644"/>
          </a:xfrm>
        </p:spPr>
        <p:txBody>
          <a:bodyPr>
            <a:normAutofit/>
          </a:bodyPr>
          <a:lstStyle/>
          <a:p>
            <a:pPr marL="0" indent="0">
              <a:buNone/>
            </a:pPr>
            <a:r>
              <a:rPr lang="en-CO" dirty="0"/>
              <a:t>A diferencia de las listas y las tuplas, los conjuntos o </a:t>
            </a:r>
            <a:r>
              <a:rPr lang="en-CO" b="1" dirty="0"/>
              <a:t>set </a:t>
            </a:r>
            <a:r>
              <a:rPr lang="en-CO" dirty="0"/>
              <a:t>en Python, no permite tener datos duplicados, y almacena todos los elementos en un mismo espacio de memoria, sin embargo, permite eliminar y modificar elementos.</a:t>
            </a:r>
          </a:p>
          <a:p>
            <a:pPr marL="0" indent="0">
              <a:buNone/>
            </a:pPr>
            <a:endParaRPr lang="en-CO" dirty="0"/>
          </a:p>
          <a:p>
            <a:pPr marL="0" indent="0">
              <a:buNone/>
            </a:pPr>
            <a:r>
              <a:rPr lang="en-CO" dirty="0"/>
              <a:t>Para crear una variable tipo conjunto, usamos las </a:t>
            </a:r>
            <a:r>
              <a:rPr lang="en-CO" b="1" dirty="0"/>
              <a:t>llaves {}</a:t>
            </a:r>
            <a:r>
              <a:rPr lang="en-CO" dirty="0"/>
              <a:t>, y adentro, ingresamos los elementos que va a contener nuestro conjunto.</a:t>
            </a:r>
          </a:p>
        </p:txBody>
      </p:sp>
      <p:sp>
        <p:nvSpPr>
          <p:cNvPr id="10" name="Content Placeholder 8">
            <a:extLst>
              <a:ext uri="{FF2B5EF4-FFF2-40B4-BE49-F238E27FC236}">
                <a16:creationId xmlns:a16="http://schemas.microsoft.com/office/drawing/2014/main" id="{61721B35-FD26-6FED-F35C-4668AF51D6D5}"/>
              </a:ext>
            </a:extLst>
          </p:cNvPr>
          <p:cNvSpPr txBox="1">
            <a:spLocks/>
          </p:cNvSpPr>
          <p:nvPr/>
        </p:nvSpPr>
        <p:spPr>
          <a:xfrm>
            <a:off x="838200" y="5427525"/>
            <a:ext cx="10406743" cy="981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Si ingresamos un dato duplicado, Python automaticamente los va a eliminar porque dicho elemento, ya hace parte del conjunto.</a:t>
            </a:r>
          </a:p>
          <a:p>
            <a:pPr marL="0" indent="0">
              <a:buFont typeface="Arial" panose="020B0604020202020204" pitchFamily="34" charset="0"/>
              <a:buNone/>
            </a:pPr>
            <a:r>
              <a:rPr lang="en-CO" sz="1700" b="1" dirty="0"/>
              <a:t>IMPORTANTE: </a:t>
            </a:r>
            <a:r>
              <a:rPr lang="en-CO" sz="1700" dirty="0"/>
              <a:t>Un conjunto no se puede acceder usando los corchetes para obtener un elemento</a:t>
            </a:r>
            <a:endParaRPr lang="en-CO" sz="1700" b="1" dirty="0"/>
          </a:p>
        </p:txBody>
      </p:sp>
      <p:pic>
        <p:nvPicPr>
          <p:cNvPr id="3" name="Picture 2">
            <a:extLst>
              <a:ext uri="{FF2B5EF4-FFF2-40B4-BE49-F238E27FC236}">
                <a16:creationId xmlns:a16="http://schemas.microsoft.com/office/drawing/2014/main" id="{ABA07393-6849-5A56-E2CF-D8742EEA0619}"/>
              </a:ext>
            </a:extLst>
          </p:cNvPr>
          <p:cNvPicPr>
            <a:picLocks noChangeAspect="1"/>
          </p:cNvPicPr>
          <p:nvPr/>
        </p:nvPicPr>
        <p:blipFill>
          <a:blip r:embed="rId2"/>
          <a:stretch>
            <a:fillRect/>
          </a:stretch>
        </p:blipFill>
        <p:spPr>
          <a:xfrm>
            <a:off x="3613150" y="3931876"/>
            <a:ext cx="4965700" cy="1066800"/>
          </a:xfrm>
          <a:prstGeom prst="rect">
            <a:avLst/>
          </a:prstGeom>
        </p:spPr>
      </p:pic>
    </p:spTree>
    <p:extLst>
      <p:ext uri="{BB962C8B-B14F-4D97-AF65-F5344CB8AC3E}">
        <p14:creationId xmlns:p14="http://schemas.microsoft.com/office/powerpoint/2010/main" val="125835416"/>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Agregar elementos en un Conjunto</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846217"/>
            <a:ext cx="10515600" cy="409303"/>
          </a:xfrm>
        </p:spPr>
        <p:txBody>
          <a:bodyPr>
            <a:normAutofit/>
          </a:bodyPr>
          <a:lstStyle/>
          <a:p>
            <a:r>
              <a:rPr lang="en-CO" b="1" dirty="0"/>
              <a:t>Añadir un elemento: </a:t>
            </a:r>
            <a:r>
              <a:rPr lang="en-CO" dirty="0"/>
              <a:t>Para añadir elementos a un conjunto, usamos el comando </a:t>
            </a:r>
            <a:r>
              <a:rPr lang="en-CO" b="1" dirty="0"/>
              <a:t>add</a:t>
            </a:r>
          </a:p>
        </p:txBody>
      </p:sp>
      <p:pic>
        <p:nvPicPr>
          <p:cNvPr id="3" name="Picture 2">
            <a:extLst>
              <a:ext uri="{FF2B5EF4-FFF2-40B4-BE49-F238E27FC236}">
                <a16:creationId xmlns:a16="http://schemas.microsoft.com/office/drawing/2014/main" id="{013EB655-2FE1-2113-5FF6-71ABA365A0E9}"/>
              </a:ext>
            </a:extLst>
          </p:cNvPr>
          <p:cNvPicPr>
            <a:picLocks noChangeAspect="1"/>
          </p:cNvPicPr>
          <p:nvPr/>
        </p:nvPicPr>
        <p:blipFill>
          <a:blip r:embed="rId3"/>
          <a:stretch>
            <a:fillRect/>
          </a:stretch>
        </p:blipFill>
        <p:spPr>
          <a:xfrm>
            <a:off x="3765550" y="2255520"/>
            <a:ext cx="4660900" cy="1337657"/>
          </a:xfrm>
          <a:prstGeom prst="rect">
            <a:avLst/>
          </a:prstGeom>
        </p:spPr>
      </p:pic>
      <p:sp>
        <p:nvSpPr>
          <p:cNvPr id="11" name="Content Placeholder 8">
            <a:extLst>
              <a:ext uri="{FF2B5EF4-FFF2-40B4-BE49-F238E27FC236}">
                <a16:creationId xmlns:a16="http://schemas.microsoft.com/office/drawing/2014/main" id="{19B5BCEA-A1B9-3BA4-003A-19AF271D088F}"/>
              </a:ext>
            </a:extLst>
          </p:cNvPr>
          <p:cNvSpPr txBox="1">
            <a:spLocks/>
          </p:cNvSpPr>
          <p:nvPr/>
        </p:nvSpPr>
        <p:spPr>
          <a:xfrm>
            <a:off x="838200" y="3797829"/>
            <a:ext cx="10515600" cy="678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O" b="1" dirty="0"/>
              <a:t>Añadir varios elementos: </a:t>
            </a:r>
            <a:r>
              <a:rPr lang="en-CO" dirty="0"/>
              <a:t>Para añadir elementos a un conjunto, usamos el comando </a:t>
            </a:r>
            <a:r>
              <a:rPr lang="en-CO" b="1" dirty="0"/>
              <a:t>update, </a:t>
            </a:r>
            <a:r>
              <a:rPr lang="en-CO" dirty="0"/>
              <a:t>y le pasamos una </a:t>
            </a:r>
            <a:r>
              <a:rPr lang="en-CO" b="1" dirty="0"/>
              <a:t>lista </a:t>
            </a:r>
            <a:r>
              <a:rPr lang="en-CO" dirty="0"/>
              <a:t>con los elementos que queremos agregar al conjunto</a:t>
            </a:r>
            <a:endParaRPr lang="en-CO" b="1" dirty="0"/>
          </a:p>
        </p:txBody>
      </p:sp>
      <p:pic>
        <p:nvPicPr>
          <p:cNvPr id="5" name="Picture 4">
            <a:extLst>
              <a:ext uri="{FF2B5EF4-FFF2-40B4-BE49-F238E27FC236}">
                <a16:creationId xmlns:a16="http://schemas.microsoft.com/office/drawing/2014/main" id="{F7436D03-9581-01EB-7AAA-CC3ED1099D95}"/>
              </a:ext>
            </a:extLst>
          </p:cNvPr>
          <p:cNvPicPr>
            <a:picLocks noChangeAspect="1"/>
          </p:cNvPicPr>
          <p:nvPr/>
        </p:nvPicPr>
        <p:blipFill>
          <a:blip r:embed="rId4"/>
          <a:stretch>
            <a:fillRect/>
          </a:stretch>
        </p:blipFill>
        <p:spPr>
          <a:xfrm>
            <a:off x="3100161" y="4541036"/>
            <a:ext cx="5991678" cy="1188900"/>
          </a:xfrm>
          <a:prstGeom prst="rect">
            <a:avLst/>
          </a:prstGeom>
        </p:spPr>
      </p:pic>
    </p:spTree>
    <p:extLst>
      <p:ext uri="{BB962C8B-B14F-4D97-AF65-F5344CB8AC3E}">
        <p14:creationId xmlns:p14="http://schemas.microsoft.com/office/powerpoint/2010/main" val="2578054868"/>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Operaciones con elementos en un Conjunto</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846217"/>
            <a:ext cx="10515600" cy="409303"/>
          </a:xfrm>
        </p:spPr>
        <p:txBody>
          <a:bodyPr>
            <a:normAutofit/>
          </a:bodyPr>
          <a:lstStyle/>
          <a:p>
            <a:pPr marL="0" indent="0">
              <a:buNone/>
            </a:pPr>
            <a:r>
              <a:rPr lang="en-CO" dirty="0"/>
              <a:t>Para remover elementos de un conjunto, podemos usar varios comandos: </a:t>
            </a:r>
          </a:p>
        </p:txBody>
      </p:sp>
      <p:pic>
        <p:nvPicPr>
          <p:cNvPr id="6" name="Picture 5">
            <a:extLst>
              <a:ext uri="{FF2B5EF4-FFF2-40B4-BE49-F238E27FC236}">
                <a16:creationId xmlns:a16="http://schemas.microsoft.com/office/drawing/2014/main" id="{62596CFA-31D7-62C4-B23A-49D37E2329E3}"/>
              </a:ext>
            </a:extLst>
          </p:cNvPr>
          <p:cNvPicPr>
            <a:picLocks noChangeAspect="1"/>
          </p:cNvPicPr>
          <p:nvPr/>
        </p:nvPicPr>
        <p:blipFill rotWithShape="1">
          <a:blip r:embed="rId3"/>
          <a:srcRect r="7113"/>
          <a:stretch/>
        </p:blipFill>
        <p:spPr>
          <a:xfrm>
            <a:off x="2168435" y="2255520"/>
            <a:ext cx="3866606" cy="1122525"/>
          </a:xfrm>
          <a:prstGeom prst="rect">
            <a:avLst/>
          </a:prstGeom>
        </p:spPr>
      </p:pic>
      <p:sp>
        <p:nvSpPr>
          <p:cNvPr id="8" name="Content Placeholder 8">
            <a:extLst>
              <a:ext uri="{FF2B5EF4-FFF2-40B4-BE49-F238E27FC236}">
                <a16:creationId xmlns:a16="http://schemas.microsoft.com/office/drawing/2014/main" id="{7FE5D51D-7586-91DD-ABBF-A3D76BD408BF}"/>
              </a:ext>
            </a:extLst>
          </p:cNvPr>
          <p:cNvSpPr txBox="1">
            <a:spLocks/>
          </p:cNvSpPr>
          <p:nvPr/>
        </p:nvSpPr>
        <p:spPr>
          <a:xfrm>
            <a:off x="838200" y="2306048"/>
            <a:ext cx="1330234" cy="409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Remove</a:t>
            </a:r>
          </a:p>
        </p:txBody>
      </p:sp>
      <p:sp>
        <p:nvSpPr>
          <p:cNvPr id="9" name="Content Placeholder 8">
            <a:extLst>
              <a:ext uri="{FF2B5EF4-FFF2-40B4-BE49-F238E27FC236}">
                <a16:creationId xmlns:a16="http://schemas.microsoft.com/office/drawing/2014/main" id="{FA5CC191-D9B9-894D-30CD-6A86A6B7FDEF}"/>
              </a:ext>
            </a:extLst>
          </p:cNvPr>
          <p:cNvSpPr txBox="1">
            <a:spLocks/>
          </p:cNvSpPr>
          <p:nvPr/>
        </p:nvSpPr>
        <p:spPr>
          <a:xfrm>
            <a:off x="838200" y="3372847"/>
            <a:ext cx="1330234" cy="409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Discard</a:t>
            </a:r>
          </a:p>
        </p:txBody>
      </p:sp>
      <p:pic>
        <p:nvPicPr>
          <p:cNvPr id="7" name="Picture 6">
            <a:extLst>
              <a:ext uri="{FF2B5EF4-FFF2-40B4-BE49-F238E27FC236}">
                <a16:creationId xmlns:a16="http://schemas.microsoft.com/office/drawing/2014/main" id="{658696DA-BD47-83A2-15C7-25759A8FD8BA}"/>
              </a:ext>
            </a:extLst>
          </p:cNvPr>
          <p:cNvPicPr>
            <a:picLocks noChangeAspect="1"/>
          </p:cNvPicPr>
          <p:nvPr/>
        </p:nvPicPr>
        <p:blipFill>
          <a:blip r:embed="rId4"/>
          <a:stretch>
            <a:fillRect/>
          </a:stretch>
        </p:blipFill>
        <p:spPr>
          <a:xfrm>
            <a:off x="2168434" y="3372847"/>
            <a:ext cx="3866606" cy="1101324"/>
          </a:xfrm>
          <a:prstGeom prst="rect">
            <a:avLst/>
          </a:prstGeom>
        </p:spPr>
      </p:pic>
      <p:sp>
        <p:nvSpPr>
          <p:cNvPr id="12" name="Content Placeholder 8">
            <a:extLst>
              <a:ext uri="{FF2B5EF4-FFF2-40B4-BE49-F238E27FC236}">
                <a16:creationId xmlns:a16="http://schemas.microsoft.com/office/drawing/2014/main" id="{F892F5E0-E613-E1E2-FE9E-005CBBF359AF}"/>
              </a:ext>
            </a:extLst>
          </p:cNvPr>
          <p:cNvSpPr txBox="1">
            <a:spLocks/>
          </p:cNvSpPr>
          <p:nvPr/>
        </p:nvSpPr>
        <p:spPr>
          <a:xfrm>
            <a:off x="838200" y="4439646"/>
            <a:ext cx="1330234" cy="409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Pop</a:t>
            </a:r>
          </a:p>
        </p:txBody>
      </p:sp>
      <p:pic>
        <p:nvPicPr>
          <p:cNvPr id="10" name="Picture 9">
            <a:extLst>
              <a:ext uri="{FF2B5EF4-FFF2-40B4-BE49-F238E27FC236}">
                <a16:creationId xmlns:a16="http://schemas.microsoft.com/office/drawing/2014/main" id="{E0B8B48A-5146-FAF5-F585-8FEC4176AED6}"/>
              </a:ext>
            </a:extLst>
          </p:cNvPr>
          <p:cNvPicPr>
            <a:picLocks noChangeAspect="1"/>
          </p:cNvPicPr>
          <p:nvPr/>
        </p:nvPicPr>
        <p:blipFill>
          <a:blip r:embed="rId5"/>
          <a:stretch>
            <a:fillRect/>
          </a:stretch>
        </p:blipFill>
        <p:spPr>
          <a:xfrm>
            <a:off x="2154282" y="4495372"/>
            <a:ext cx="3941718" cy="1098903"/>
          </a:xfrm>
          <a:prstGeom prst="rect">
            <a:avLst/>
          </a:prstGeom>
        </p:spPr>
      </p:pic>
      <p:sp>
        <p:nvSpPr>
          <p:cNvPr id="13" name="Content Placeholder 8">
            <a:extLst>
              <a:ext uri="{FF2B5EF4-FFF2-40B4-BE49-F238E27FC236}">
                <a16:creationId xmlns:a16="http://schemas.microsoft.com/office/drawing/2014/main" id="{E4F731EA-ADB4-2019-83A9-C9E9624A772A}"/>
              </a:ext>
            </a:extLst>
          </p:cNvPr>
          <p:cNvSpPr txBox="1">
            <a:spLocks/>
          </p:cNvSpPr>
          <p:nvPr/>
        </p:nvSpPr>
        <p:spPr>
          <a:xfrm>
            <a:off x="838200" y="5659305"/>
            <a:ext cx="5336177" cy="7502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Note:</a:t>
            </a:r>
            <a:r>
              <a:rPr lang="en-US" dirty="0"/>
              <a:t> Sets are </a:t>
            </a:r>
            <a:r>
              <a:rPr lang="en-US" i="1" dirty="0"/>
              <a:t>unordered</a:t>
            </a:r>
            <a:r>
              <a:rPr lang="en-US" dirty="0"/>
              <a:t>, so when using the pop() method, you do not know which item that gets removed.</a:t>
            </a:r>
            <a:endParaRPr lang="en-CO" dirty="0"/>
          </a:p>
        </p:txBody>
      </p:sp>
      <p:sp>
        <p:nvSpPr>
          <p:cNvPr id="14" name="Content Placeholder 8">
            <a:extLst>
              <a:ext uri="{FF2B5EF4-FFF2-40B4-BE49-F238E27FC236}">
                <a16:creationId xmlns:a16="http://schemas.microsoft.com/office/drawing/2014/main" id="{8C19CAA2-4569-5223-13A9-D4094EA3AA42}"/>
              </a:ext>
            </a:extLst>
          </p:cNvPr>
          <p:cNvSpPr txBox="1">
            <a:spLocks/>
          </p:cNvSpPr>
          <p:nvPr/>
        </p:nvSpPr>
        <p:spPr>
          <a:xfrm>
            <a:off x="6296297" y="2306048"/>
            <a:ext cx="1330234" cy="409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Clear</a:t>
            </a:r>
          </a:p>
        </p:txBody>
      </p:sp>
      <p:pic>
        <p:nvPicPr>
          <p:cNvPr id="15" name="Picture 14">
            <a:extLst>
              <a:ext uri="{FF2B5EF4-FFF2-40B4-BE49-F238E27FC236}">
                <a16:creationId xmlns:a16="http://schemas.microsoft.com/office/drawing/2014/main" id="{7BC77C88-C6D2-9E3B-D87D-1E7E0A1935FF}"/>
              </a:ext>
            </a:extLst>
          </p:cNvPr>
          <p:cNvPicPr>
            <a:picLocks noChangeAspect="1"/>
          </p:cNvPicPr>
          <p:nvPr/>
        </p:nvPicPr>
        <p:blipFill>
          <a:blip r:embed="rId6"/>
          <a:stretch>
            <a:fillRect/>
          </a:stretch>
        </p:blipFill>
        <p:spPr>
          <a:xfrm>
            <a:off x="7235008" y="2260600"/>
            <a:ext cx="4114800" cy="1168400"/>
          </a:xfrm>
          <a:prstGeom prst="rect">
            <a:avLst/>
          </a:prstGeom>
        </p:spPr>
      </p:pic>
      <p:pic>
        <p:nvPicPr>
          <p:cNvPr id="16" name="Picture 15">
            <a:extLst>
              <a:ext uri="{FF2B5EF4-FFF2-40B4-BE49-F238E27FC236}">
                <a16:creationId xmlns:a16="http://schemas.microsoft.com/office/drawing/2014/main" id="{5982D9F0-D41B-5797-FC3C-59E23CD3402B}"/>
              </a:ext>
            </a:extLst>
          </p:cNvPr>
          <p:cNvPicPr>
            <a:picLocks noChangeAspect="1"/>
          </p:cNvPicPr>
          <p:nvPr/>
        </p:nvPicPr>
        <p:blipFill>
          <a:blip r:embed="rId7"/>
          <a:stretch>
            <a:fillRect/>
          </a:stretch>
        </p:blipFill>
        <p:spPr>
          <a:xfrm>
            <a:off x="7235008" y="4142650"/>
            <a:ext cx="4292600" cy="1549400"/>
          </a:xfrm>
          <a:prstGeom prst="rect">
            <a:avLst/>
          </a:prstGeom>
        </p:spPr>
      </p:pic>
      <p:sp>
        <p:nvSpPr>
          <p:cNvPr id="17" name="Content Placeholder 8">
            <a:extLst>
              <a:ext uri="{FF2B5EF4-FFF2-40B4-BE49-F238E27FC236}">
                <a16:creationId xmlns:a16="http://schemas.microsoft.com/office/drawing/2014/main" id="{BAF65FA7-89BE-84C7-9B19-3F3485358A3D}"/>
              </a:ext>
            </a:extLst>
          </p:cNvPr>
          <p:cNvSpPr txBox="1">
            <a:spLocks/>
          </p:cNvSpPr>
          <p:nvPr/>
        </p:nvSpPr>
        <p:spPr>
          <a:xfrm>
            <a:off x="6296296" y="3526828"/>
            <a:ext cx="5053511" cy="6158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Recorrer </a:t>
            </a:r>
            <a:r>
              <a:rPr lang="en-CO" dirty="0"/>
              <a:t>con un ciclo </a:t>
            </a:r>
            <a:r>
              <a:rPr lang="en-CO" b="1" dirty="0"/>
              <a:t>for. </a:t>
            </a:r>
            <a:r>
              <a:rPr lang="en-CO" dirty="0"/>
              <a:t>Más comunmente llamado </a:t>
            </a:r>
            <a:r>
              <a:rPr lang="en-CO" b="1" dirty="0"/>
              <a:t>iterar.</a:t>
            </a:r>
          </a:p>
        </p:txBody>
      </p:sp>
    </p:spTree>
    <p:extLst>
      <p:ext uri="{BB962C8B-B14F-4D97-AF65-F5344CB8AC3E}">
        <p14:creationId xmlns:p14="http://schemas.microsoft.com/office/powerpoint/2010/main" val="313235861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1918"/>
            <a:ext cx="4036682" cy="523220"/>
          </a:xfrm>
          <a:prstGeom prst="rect">
            <a:avLst/>
          </a:prstGeom>
          <a:noFill/>
        </p:spPr>
        <p:txBody>
          <a:bodyPr wrap="square" rtlCol="0">
            <a:spAutoFit/>
          </a:bodyPr>
          <a:lstStyle/>
          <a:p>
            <a:pPr algn="ctr"/>
            <a:r>
              <a:rPr lang="es-CO" sz="2800" b="1" dirty="0">
                <a:solidFill>
                  <a:schemeClr val="bg1"/>
                </a:solidFill>
              </a:rPr>
              <a:t>CLASE 09</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21201491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Ingeniería de requisitos</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10515600" cy="2617042"/>
          </a:xfrm>
        </p:spPr>
        <p:txBody>
          <a:bodyPr/>
          <a:lstStyle/>
          <a:p>
            <a:pPr marL="0" indent="0">
              <a:buNone/>
            </a:pPr>
            <a:r>
              <a:rPr lang="es-CO" dirty="0"/>
              <a:t>Es el paso que se debe hacer antes del diseño de la solución y es donde se recolectan las necesidades que se tienen que cumplir con el proyecto.</a:t>
            </a:r>
          </a:p>
          <a:p>
            <a:pPr marL="0" indent="0">
              <a:buNone/>
            </a:pPr>
            <a:r>
              <a:rPr lang="es-CO" dirty="0"/>
              <a:t>La ingeniería de requisitos nos permite:</a:t>
            </a:r>
          </a:p>
          <a:p>
            <a:r>
              <a:rPr lang="es-CO" dirty="0"/>
              <a:t>Facilitar la comprensión del problema a resolver.</a:t>
            </a:r>
          </a:p>
          <a:p>
            <a:r>
              <a:rPr lang="es-CO" dirty="0"/>
              <a:t>Establecer un marco para la negociación de los requisitos.</a:t>
            </a:r>
          </a:p>
          <a:p>
            <a:r>
              <a:rPr lang="es-CO" dirty="0"/>
              <a:t>Fijar las bases para realizar el diseño.</a:t>
            </a:r>
          </a:p>
          <a:p>
            <a:r>
              <a:rPr lang="es-CO" dirty="0"/>
              <a:t>Facilitar la verificación de los objetivos del sistema.</a:t>
            </a:r>
          </a:p>
        </p:txBody>
      </p:sp>
      <p:grpSp>
        <p:nvGrpSpPr>
          <p:cNvPr id="4" name="Google Shape;5489;p72">
            <a:extLst>
              <a:ext uri="{FF2B5EF4-FFF2-40B4-BE49-F238E27FC236}">
                <a16:creationId xmlns:a16="http://schemas.microsoft.com/office/drawing/2014/main" id="{DC04378E-1BC1-EDB3-DAB7-C60C4AF7534F}"/>
              </a:ext>
            </a:extLst>
          </p:cNvPr>
          <p:cNvGrpSpPr/>
          <p:nvPr/>
        </p:nvGrpSpPr>
        <p:grpSpPr>
          <a:xfrm>
            <a:off x="8059523" y="2257119"/>
            <a:ext cx="2871793" cy="3184151"/>
            <a:chOff x="3300325" y="249875"/>
            <a:chExt cx="433725" cy="480900"/>
          </a:xfrm>
          <a:solidFill>
            <a:srgbClr val="C0CE4D"/>
          </a:solidFill>
        </p:grpSpPr>
        <p:sp>
          <p:nvSpPr>
            <p:cNvPr id="5" name="Google Shape;5490;p72">
              <a:extLst>
                <a:ext uri="{FF2B5EF4-FFF2-40B4-BE49-F238E27FC236}">
                  <a16:creationId xmlns:a16="http://schemas.microsoft.com/office/drawing/2014/main" id="{C424F279-D4A8-379C-94F7-EC71F927A9BD}"/>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6" name="Google Shape;5491;p72">
              <a:extLst>
                <a:ext uri="{FF2B5EF4-FFF2-40B4-BE49-F238E27FC236}">
                  <a16:creationId xmlns:a16="http://schemas.microsoft.com/office/drawing/2014/main" id="{AE243EFA-3E35-F3D4-FC57-D3EB5A976DF3}"/>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7" name="Google Shape;5492;p72">
              <a:extLst>
                <a:ext uri="{FF2B5EF4-FFF2-40B4-BE49-F238E27FC236}">
                  <a16:creationId xmlns:a16="http://schemas.microsoft.com/office/drawing/2014/main" id="{83F85527-BE70-6B91-3FA7-A92262AE3591}"/>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8" name="Google Shape;5493;p72">
              <a:extLst>
                <a:ext uri="{FF2B5EF4-FFF2-40B4-BE49-F238E27FC236}">
                  <a16:creationId xmlns:a16="http://schemas.microsoft.com/office/drawing/2014/main" id="{6A8E023A-47EF-6A6B-85D5-68EB8211C8B9}"/>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9" name="Google Shape;5494;p72">
              <a:extLst>
                <a:ext uri="{FF2B5EF4-FFF2-40B4-BE49-F238E27FC236}">
                  <a16:creationId xmlns:a16="http://schemas.microsoft.com/office/drawing/2014/main" id="{478D6297-17A2-64CD-9D89-53926FC4AA12}"/>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0" name="Google Shape;5495;p72">
              <a:extLst>
                <a:ext uri="{FF2B5EF4-FFF2-40B4-BE49-F238E27FC236}">
                  <a16:creationId xmlns:a16="http://schemas.microsoft.com/office/drawing/2014/main" id="{B0D9BC23-1247-91E4-52A7-D2186FB4240D}"/>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11" name="Google Shape;6257;p74">
            <a:extLst>
              <a:ext uri="{FF2B5EF4-FFF2-40B4-BE49-F238E27FC236}">
                <a16:creationId xmlns:a16="http://schemas.microsoft.com/office/drawing/2014/main" id="{7FF5BD40-C362-64BA-8E9C-767A91145D18}"/>
              </a:ext>
            </a:extLst>
          </p:cNvPr>
          <p:cNvGrpSpPr/>
          <p:nvPr/>
        </p:nvGrpSpPr>
        <p:grpSpPr>
          <a:xfrm>
            <a:off x="838200" y="4511434"/>
            <a:ext cx="1154847" cy="1146738"/>
            <a:chOff x="-63250675" y="3744075"/>
            <a:chExt cx="320350" cy="318100"/>
          </a:xfrm>
          <a:solidFill>
            <a:schemeClr val="bg1">
              <a:lumMod val="65000"/>
            </a:schemeClr>
          </a:solidFill>
        </p:grpSpPr>
        <p:sp>
          <p:nvSpPr>
            <p:cNvPr id="12" name="Google Shape;6258;p74">
              <a:extLst>
                <a:ext uri="{FF2B5EF4-FFF2-40B4-BE49-F238E27FC236}">
                  <a16:creationId xmlns:a16="http://schemas.microsoft.com/office/drawing/2014/main" id="{B8F91905-EFBB-3DCD-6583-B2E1FA380307}"/>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6259;p74">
              <a:extLst>
                <a:ext uri="{FF2B5EF4-FFF2-40B4-BE49-F238E27FC236}">
                  <a16:creationId xmlns:a16="http://schemas.microsoft.com/office/drawing/2014/main" id="{A4314E29-1D6F-3DA7-430E-03B823A268D0}"/>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6260;p74">
              <a:extLst>
                <a:ext uri="{FF2B5EF4-FFF2-40B4-BE49-F238E27FC236}">
                  <a16:creationId xmlns:a16="http://schemas.microsoft.com/office/drawing/2014/main" id="{079C41F6-CD10-F312-BAD0-031FDAA38E16}"/>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 name="Marcador de contenido 2">
            <a:extLst>
              <a:ext uri="{FF2B5EF4-FFF2-40B4-BE49-F238E27FC236}">
                <a16:creationId xmlns:a16="http://schemas.microsoft.com/office/drawing/2014/main" id="{24AD4158-7F54-BD8A-500B-0F779DCAC97B}"/>
              </a:ext>
            </a:extLst>
          </p:cNvPr>
          <p:cNvSpPr txBox="1">
            <a:spLocks/>
          </p:cNvSpPr>
          <p:nvPr/>
        </p:nvSpPr>
        <p:spPr>
          <a:xfrm>
            <a:off x="2146509" y="4554706"/>
            <a:ext cx="5247423" cy="1121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i="1" dirty="0"/>
              <a:t>Un requisito es una condición o capacidad que debe ser cumplida, por un sistema o un componente del sistema, para satisfacer una necesidad.</a:t>
            </a:r>
          </a:p>
        </p:txBody>
      </p:sp>
    </p:spTree>
    <p:extLst>
      <p:ext uri="{BB962C8B-B14F-4D97-AF65-F5344CB8AC3E}">
        <p14:creationId xmlns:p14="http://schemas.microsoft.com/office/powerpoint/2010/main" val="17992670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Estructuras de datos: DICCIONARIOS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952410"/>
          </a:xfrm>
        </p:spPr>
        <p:txBody>
          <a:bodyPr/>
          <a:lstStyle/>
          <a:p>
            <a:pPr marL="0" indent="0">
              <a:buNone/>
            </a:pPr>
            <a:r>
              <a:rPr lang="en-CO" dirty="0"/>
              <a:t>Es quizás una de las estructuras más útiles de Python, ya que permite almacenar mucha información de una manera </a:t>
            </a:r>
            <a:r>
              <a:rPr lang="en-CO" b="1" dirty="0"/>
              <a:t>llave : valor, </a:t>
            </a:r>
            <a:r>
              <a:rPr lang="en-CO" dirty="0"/>
              <a:t>donde la llave, debe ser única, y es la manera en la que vamos a acceder los valores del diccionario.</a:t>
            </a:r>
          </a:p>
        </p:txBody>
      </p:sp>
      <p:pic>
        <p:nvPicPr>
          <p:cNvPr id="1026" name="Picture 2" descr="Diccionarios en Python: Propiedades, Operaciones, Metodos y mas - Mi Diario  Python">
            <a:extLst>
              <a:ext uri="{FF2B5EF4-FFF2-40B4-BE49-F238E27FC236}">
                <a16:creationId xmlns:a16="http://schemas.microsoft.com/office/drawing/2014/main" id="{2CC78038-A472-C061-DDA3-CB005F6EB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140" y="2812870"/>
            <a:ext cx="2775719" cy="205576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B87A0B07-177B-B217-7BCF-092A279B14BE}"/>
              </a:ext>
            </a:extLst>
          </p:cNvPr>
          <p:cNvSpPr txBox="1">
            <a:spLocks/>
          </p:cNvSpPr>
          <p:nvPr/>
        </p:nvSpPr>
        <p:spPr>
          <a:xfrm>
            <a:off x="838199" y="5160376"/>
            <a:ext cx="10515600" cy="660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Las </a:t>
            </a:r>
            <a:r>
              <a:rPr lang="en-CO" b="1" dirty="0"/>
              <a:t>key </a:t>
            </a:r>
            <a:r>
              <a:rPr lang="en-CO" dirty="0"/>
              <a:t>o llave de identificación puede ser de tipo númerica o texto. Veamos la </a:t>
            </a:r>
            <a:r>
              <a:rPr lang="en-CO" b="1" dirty="0"/>
              <a:t>key </a:t>
            </a:r>
            <a:r>
              <a:rPr lang="en-CO" dirty="0"/>
              <a:t>como la cédula de cada uno de nosotros, la cual debe ser única para identificarnos univocamente.</a:t>
            </a:r>
          </a:p>
        </p:txBody>
      </p:sp>
    </p:spTree>
    <p:extLst>
      <p:ext uri="{BB962C8B-B14F-4D97-AF65-F5344CB8AC3E}">
        <p14:creationId xmlns:p14="http://schemas.microsoft.com/office/powerpoint/2010/main" val="91765419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AA6C2FF-4662-DD69-A20B-CD3C0DC7E0F9}"/>
              </a:ext>
            </a:extLst>
          </p:cNvPr>
          <p:cNvPicPr>
            <a:picLocks noChangeAspect="1"/>
          </p:cNvPicPr>
          <p:nvPr/>
        </p:nvPicPr>
        <p:blipFill>
          <a:blip r:embed="rId2"/>
          <a:stretch>
            <a:fillRect/>
          </a:stretch>
        </p:blipFill>
        <p:spPr>
          <a:xfrm>
            <a:off x="2965266" y="4400387"/>
            <a:ext cx="7205304" cy="609803"/>
          </a:xfrm>
          <a:prstGeom prst="rect">
            <a:avLst/>
          </a:prstGeom>
        </p:spPr>
      </p:pic>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Creación de Diccionarios en Python</a:t>
            </a:r>
          </a:p>
        </p:txBody>
      </p:sp>
      <p:sp>
        <p:nvSpPr>
          <p:cNvPr id="4" name="Content Placeholder 8">
            <a:extLst>
              <a:ext uri="{FF2B5EF4-FFF2-40B4-BE49-F238E27FC236}">
                <a16:creationId xmlns:a16="http://schemas.microsoft.com/office/drawing/2014/main" id="{5F2E45EB-C981-9A4A-A61E-B5767F1FD606}"/>
              </a:ext>
            </a:extLst>
          </p:cNvPr>
          <p:cNvSpPr>
            <a:spLocks noGrp="1"/>
          </p:cNvSpPr>
          <p:nvPr>
            <p:ph idx="1"/>
          </p:nvPr>
        </p:nvSpPr>
        <p:spPr>
          <a:xfrm>
            <a:off x="838200" y="1771408"/>
            <a:ext cx="10515600" cy="516890"/>
          </a:xfrm>
        </p:spPr>
        <p:txBody>
          <a:bodyPr>
            <a:normAutofit/>
          </a:bodyPr>
          <a:lstStyle/>
          <a:p>
            <a:pPr marL="0" indent="0">
              <a:buNone/>
            </a:pPr>
            <a:r>
              <a:rPr lang="en-CO" dirty="0"/>
              <a:t>La creación de una variable tipo diccionario, es muy sencilla, basta con lo siguiente:</a:t>
            </a:r>
          </a:p>
        </p:txBody>
      </p:sp>
      <p:sp>
        <p:nvSpPr>
          <p:cNvPr id="7" name="Content Placeholder 8">
            <a:extLst>
              <a:ext uri="{FF2B5EF4-FFF2-40B4-BE49-F238E27FC236}">
                <a16:creationId xmlns:a16="http://schemas.microsoft.com/office/drawing/2014/main" id="{9073C74E-5605-1FC5-E06F-8ECD50D0A605}"/>
              </a:ext>
            </a:extLst>
          </p:cNvPr>
          <p:cNvSpPr txBox="1">
            <a:spLocks/>
          </p:cNvSpPr>
          <p:nvPr/>
        </p:nvSpPr>
        <p:spPr>
          <a:xfrm>
            <a:off x="838200" y="3569749"/>
            <a:ext cx="10515600" cy="619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a:t>
            </a:r>
            <a:r>
              <a:rPr lang="en-CO" dirty="0"/>
              <a:t>omo se observa, la sintaxys es bastante sencilla. Se crea usando </a:t>
            </a:r>
            <a:r>
              <a:rPr lang="en-CO" b="1" dirty="0"/>
              <a:t>llaves</a:t>
            </a:r>
            <a:r>
              <a:rPr lang="en-CO" dirty="0"/>
              <a:t>, y dentro de estas podemos tener tantas llaves como valores queramos</a:t>
            </a:r>
          </a:p>
        </p:txBody>
      </p:sp>
      <p:pic>
        <p:nvPicPr>
          <p:cNvPr id="6" name="Picture 5">
            <a:extLst>
              <a:ext uri="{FF2B5EF4-FFF2-40B4-BE49-F238E27FC236}">
                <a16:creationId xmlns:a16="http://schemas.microsoft.com/office/drawing/2014/main" id="{FE9D6BE7-9C97-91E7-38D7-173398D0DD9F}"/>
              </a:ext>
            </a:extLst>
          </p:cNvPr>
          <p:cNvPicPr>
            <a:picLocks noChangeAspect="1"/>
          </p:cNvPicPr>
          <p:nvPr/>
        </p:nvPicPr>
        <p:blipFill>
          <a:blip r:embed="rId3"/>
          <a:stretch>
            <a:fillRect/>
          </a:stretch>
        </p:blipFill>
        <p:spPr>
          <a:xfrm>
            <a:off x="3639253" y="2249752"/>
            <a:ext cx="4913492" cy="1140632"/>
          </a:xfrm>
          <a:prstGeom prst="rect">
            <a:avLst/>
          </a:prstGeom>
        </p:spPr>
      </p:pic>
      <p:cxnSp>
        <p:nvCxnSpPr>
          <p:cNvPr id="12" name="Straight Arrow Connector 11">
            <a:extLst>
              <a:ext uri="{FF2B5EF4-FFF2-40B4-BE49-F238E27FC236}">
                <a16:creationId xmlns:a16="http://schemas.microsoft.com/office/drawing/2014/main" id="{86CF031D-04BE-16B1-DE17-F50209C2BCBB}"/>
              </a:ext>
            </a:extLst>
          </p:cNvPr>
          <p:cNvCxnSpPr>
            <a:cxnSpLocks/>
          </p:cNvCxnSpPr>
          <p:nvPr/>
        </p:nvCxnSpPr>
        <p:spPr>
          <a:xfrm flipH="1">
            <a:off x="4114758" y="4788991"/>
            <a:ext cx="757646"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BC3194-C14E-FA85-B63F-27BD7EDA0548}"/>
              </a:ext>
            </a:extLst>
          </p:cNvPr>
          <p:cNvCxnSpPr>
            <a:cxnSpLocks/>
          </p:cNvCxnSpPr>
          <p:nvPr/>
        </p:nvCxnSpPr>
        <p:spPr>
          <a:xfrm flipH="1">
            <a:off x="5354821" y="4781136"/>
            <a:ext cx="757646" cy="54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8">
            <a:extLst>
              <a:ext uri="{FF2B5EF4-FFF2-40B4-BE49-F238E27FC236}">
                <a16:creationId xmlns:a16="http://schemas.microsoft.com/office/drawing/2014/main" id="{E5677766-01C2-A6AF-19C3-AC7F7BBF0AC8}"/>
              </a:ext>
            </a:extLst>
          </p:cNvPr>
          <p:cNvSpPr txBox="1">
            <a:spLocks/>
          </p:cNvSpPr>
          <p:nvPr/>
        </p:nvSpPr>
        <p:spPr>
          <a:xfrm>
            <a:off x="3703652" y="5348951"/>
            <a:ext cx="757646" cy="2942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Key 1</a:t>
            </a:r>
            <a:endParaRPr lang="en-CO" sz="1600" b="1" dirty="0"/>
          </a:p>
        </p:txBody>
      </p:sp>
      <p:sp>
        <p:nvSpPr>
          <p:cNvPr id="19" name="Content Placeholder 8">
            <a:extLst>
              <a:ext uri="{FF2B5EF4-FFF2-40B4-BE49-F238E27FC236}">
                <a16:creationId xmlns:a16="http://schemas.microsoft.com/office/drawing/2014/main" id="{BF1158C9-62A6-D8F3-893E-3B335BDA797E}"/>
              </a:ext>
            </a:extLst>
          </p:cNvPr>
          <p:cNvSpPr txBox="1">
            <a:spLocks/>
          </p:cNvSpPr>
          <p:nvPr/>
        </p:nvSpPr>
        <p:spPr>
          <a:xfrm>
            <a:off x="4953995" y="5357895"/>
            <a:ext cx="929118" cy="2942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Valor 1</a:t>
            </a:r>
            <a:endParaRPr lang="en-CO" sz="1600" b="1" dirty="0"/>
          </a:p>
        </p:txBody>
      </p:sp>
      <p:cxnSp>
        <p:nvCxnSpPr>
          <p:cNvPr id="20" name="Straight Arrow Connector 19">
            <a:extLst>
              <a:ext uri="{FF2B5EF4-FFF2-40B4-BE49-F238E27FC236}">
                <a16:creationId xmlns:a16="http://schemas.microsoft.com/office/drawing/2014/main" id="{D5857079-44F2-3815-4A11-850E264279E6}"/>
              </a:ext>
            </a:extLst>
          </p:cNvPr>
          <p:cNvCxnSpPr>
            <a:cxnSpLocks/>
          </p:cNvCxnSpPr>
          <p:nvPr/>
        </p:nvCxnSpPr>
        <p:spPr>
          <a:xfrm>
            <a:off x="6585998" y="4868449"/>
            <a:ext cx="0" cy="9093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7DD36E42-BA34-097A-9931-DB4B17431B3B}"/>
              </a:ext>
            </a:extLst>
          </p:cNvPr>
          <p:cNvSpPr txBox="1">
            <a:spLocks/>
          </p:cNvSpPr>
          <p:nvPr/>
        </p:nvSpPr>
        <p:spPr>
          <a:xfrm>
            <a:off x="5779855" y="5796709"/>
            <a:ext cx="1750421" cy="6836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Separador para cada par key-valor</a:t>
            </a:r>
            <a:endParaRPr lang="en-CO" sz="1600" b="1" dirty="0"/>
          </a:p>
        </p:txBody>
      </p:sp>
      <p:cxnSp>
        <p:nvCxnSpPr>
          <p:cNvPr id="23" name="Straight Arrow Connector 22">
            <a:extLst>
              <a:ext uri="{FF2B5EF4-FFF2-40B4-BE49-F238E27FC236}">
                <a16:creationId xmlns:a16="http://schemas.microsoft.com/office/drawing/2014/main" id="{FF51E7FA-B01E-E449-1E43-EEE45FD9D16F}"/>
              </a:ext>
            </a:extLst>
          </p:cNvPr>
          <p:cNvCxnSpPr>
            <a:cxnSpLocks/>
          </p:cNvCxnSpPr>
          <p:nvPr/>
        </p:nvCxnSpPr>
        <p:spPr>
          <a:xfrm>
            <a:off x="7422603" y="4790931"/>
            <a:ext cx="653393" cy="529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AE0814-40E0-53CF-FAC8-83A67AA688EC}"/>
              </a:ext>
            </a:extLst>
          </p:cNvPr>
          <p:cNvCxnSpPr>
            <a:cxnSpLocks/>
          </p:cNvCxnSpPr>
          <p:nvPr/>
        </p:nvCxnSpPr>
        <p:spPr>
          <a:xfrm>
            <a:off x="8912600" y="4808582"/>
            <a:ext cx="653393" cy="529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8">
            <a:extLst>
              <a:ext uri="{FF2B5EF4-FFF2-40B4-BE49-F238E27FC236}">
                <a16:creationId xmlns:a16="http://schemas.microsoft.com/office/drawing/2014/main" id="{C9F17CF4-5A33-EF89-0A8F-D3FE87D9B28D}"/>
              </a:ext>
            </a:extLst>
          </p:cNvPr>
          <p:cNvSpPr txBox="1">
            <a:spLocks/>
          </p:cNvSpPr>
          <p:nvPr/>
        </p:nvSpPr>
        <p:spPr>
          <a:xfrm>
            <a:off x="7661312" y="5323103"/>
            <a:ext cx="757646" cy="2942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Key 2</a:t>
            </a:r>
            <a:endParaRPr lang="en-CO" sz="1600" b="1" dirty="0"/>
          </a:p>
        </p:txBody>
      </p:sp>
      <p:sp>
        <p:nvSpPr>
          <p:cNvPr id="27" name="Content Placeholder 8">
            <a:extLst>
              <a:ext uri="{FF2B5EF4-FFF2-40B4-BE49-F238E27FC236}">
                <a16:creationId xmlns:a16="http://schemas.microsoft.com/office/drawing/2014/main" id="{BAFCF0F6-3510-FC48-E307-EF3671CFDFCE}"/>
              </a:ext>
            </a:extLst>
          </p:cNvPr>
          <p:cNvSpPr txBox="1">
            <a:spLocks/>
          </p:cNvSpPr>
          <p:nvPr/>
        </p:nvSpPr>
        <p:spPr>
          <a:xfrm>
            <a:off x="9101434" y="5357895"/>
            <a:ext cx="929118" cy="2942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Valor 2</a:t>
            </a:r>
            <a:endParaRPr lang="en-CO" sz="1600" b="1" dirty="0"/>
          </a:p>
        </p:txBody>
      </p:sp>
      <p:sp>
        <p:nvSpPr>
          <p:cNvPr id="28" name="Rectangle 27">
            <a:extLst>
              <a:ext uri="{FF2B5EF4-FFF2-40B4-BE49-F238E27FC236}">
                <a16:creationId xmlns:a16="http://schemas.microsoft.com/office/drawing/2014/main" id="{4CFB4D92-65BB-4642-730F-8DEEEDA9EE7E}"/>
              </a:ext>
            </a:extLst>
          </p:cNvPr>
          <p:cNvSpPr/>
          <p:nvPr/>
        </p:nvSpPr>
        <p:spPr>
          <a:xfrm>
            <a:off x="6516931" y="4534091"/>
            <a:ext cx="138135" cy="33793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O"/>
          </a:p>
        </p:txBody>
      </p:sp>
      <p:sp>
        <p:nvSpPr>
          <p:cNvPr id="29" name="Rectangle 28">
            <a:extLst>
              <a:ext uri="{FF2B5EF4-FFF2-40B4-BE49-F238E27FC236}">
                <a16:creationId xmlns:a16="http://schemas.microsoft.com/office/drawing/2014/main" id="{C242A53D-A6CF-DD19-E2C7-E86436A487C0}"/>
              </a:ext>
            </a:extLst>
          </p:cNvPr>
          <p:cNvSpPr/>
          <p:nvPr/>
        </p:nvSpPr>
        <p:spPr>
          <a:xfrm>
            <a:off x="5418480" y="4485169"/>
            <a:ext cx="184411" cy="33793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O"/>
          </a:p>
        </p:txBody>
      </p:sp>
      <p:cxnSp>
        <p:nvCxnSpPr>
          <p:cNvPr id="30" name="Straight Arrow Connector 29">
            <a:extLst>
              <a:ext uri="{FF2B5EF4-FFF2-40B4-BE49-F238E27FC236}">
                <a16:creationId xmlns:a16="http://schemas.microsoft.com/office/drawing/2014/main" id="{BD915993-C3B4-9E50-C85A-89020C40BADA}"/>
              </a:ext>
            </a:extLst>
          </p:cNvPr>
          <p:cNvCxnSpPr>
            <a:cxnSpLocks/>
          </p:cNvCxnSpPr>
          <p:nvPr/>
        </p:nvCxnSpPr>
        <p:spPr>
          <a:xfrm flipH="1">
            <a:off x="4076080" y="4827341"/>
            <a:ext cx="1434605" cy="991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8">
            <a:extLst>
              <a:ext uri="{FF2B5EF4-FFF2-40B4-BE49-F238E27FC236}">
                <a16:creationId xmlns:a16="http://schemas.microsoft.com/office/drawing/2014/main" id="{ACEA3805-1E4D-7ED0-38F0-EB9570075635}"/>
              </a:ext>
            </a:extLst>
          </p:cNvPr>
          <p:cNvSpPr txBox="1">
            <a:spLocks/>
          </p:cNvSpPr>
          <p:nvPr/>
        </p:nvSpPr>
        <p:spPr>
          <a:xfrm>
            <a:off x="3239547" y="5857214"/>
            <a:ext cx="1750421" cy="683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Separador de Key - valor</a:t>
            </a:r>
            <a:endParaRPr lang="en-CO" sz="1600" b="1" dirty="0"/>
          </a:p>
        </p:txBody>
      </p:sp>
      <p:sp>
        <p:nvSpPr>
          <p:cNvPr id="34" name="Content Placeholder 8">
            <a:extLst>
              <a:ext uri="{FF2B5EF4-FFF2-40B4-BE49-F238E27FC236}">
                <a16:creationId xmlns:a16="http://schemas.microsoft.com/office/drawing/2014/main" id="{3592FDC8-C2EE-CE8D-5BE7-42E7D449EA66}"/>
              </a:ext>
            </a:extLst>
          </p:cNvPr>
          <p:cNvSpPr txBox="1">
            <a:spLocks/>
          </p:cNvSpPr>
          <p:nvPr/>
        </p:nvSpPr>
        <p:spPr>
          <a:xfrm>
            <a:off x="9101434" y="5617306"/>
            <a:ext cx="3035560" cy="683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1400" dirty="0"/>
              <a:t>Como podemos observar, el valor puede ser cualquier tipo de dato, en este caso, tenemos una lista.</a:t>
            </a:r>
          </a:p>
        </p:txBody>
      </p:sp>
    </p:spTree>
    <p:extLst>
      <p:ext uri="{BB962C8B-B14F-4D97-AF65-F5344CB8AC3E}">
        <p14:creationId xmlns:p14="http://schemas.microsoft.com/office/powerpoint/2010/main" val="3857758189"/>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Acceder a los elementos de un diccionario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602377"/>
            <a:ext cx="10515600" cy="836023"/>
          </a:xfrm>
        </p:spPr>
        <p:txBody>
          <a:bodyPr/>
          <a:lstStyle/>
          <a:p>
            <a:pPr marL="0" indent="0">
              <a:buNone/>
            </a:pPr>
            <a:r>
              <a:rPr lang="en-CO" dirty="0"/>
              <a:t>A diferencia de las listas y tuplas, en los diccionarios no tenemos un </a:t>
            </a:r>
            <a:r>
              <a:rPr lang="en-CO" b="1" dirty="0"/>
              <a:t>index</a:t>
            </a:r>
            <a:r>
              <a:rPr lang="en-CO" dirty="0"/>
              <a:t>, sino que ahora contamos con una </a:t>
            </a:r>
            <a:r>
              <a:rPr lang="en-CO" b="1" dirty="0"/>
              <a:t>llave, </a:t>
            </a:r>
            <a:r>
              <a:rPr lang="en-CO" dirty="0"/>
              <a:t>asi, para conocer el </a:t>
            </a:r>
            <a:r>
              <a:rPr lang="en-CO" b="1" dirty="0"/>
              <a:t>valor</a:t>
            </a:r>
            <a:r>
              <a:rPr lang="en-CO" dirty="0"/>
              <a:t> que tiene asociada una llave, basta con usar cualquiera los dos siguientes metodos:</a:t>
            </a:r>
          </a:p>
        </p:txBody>
      </p:sp>
      <p:pic>
        <p:nvPicPr>
          <p:cNvPr id="3" name="Picture 2">
            <a:extLst>
              <a:ext uri="{FF2B5EF4-FFF2-40B4-BE49-F238E27FC236}">
                <a16:creationId xmlns:a16="http://schemas.microsoft.com/office/drawing/2014/main" id="{7EE0CCAF-1363-2AB7-39DE-7C5B8B40B5F2}"/>
              </a:ext>
            </a:extLst>
          </p:cNvPr>
          <p:cNvPicPr>
            <a:picLocks noChangeAspect="1"/>
          </p:cNvPicPr>
          <p:nvPr/>
        </p:nvPicPr>
        <p:blipFill>
          <a:blip r:embed="rId2"/>
          <a:stretch>
            <a:fillRect/>
          </a:stretch>
        </p:blipFill>
        <p:spPr>
          <a:xfrm>
            <a:off x="2562496" y="2623457"/>
            <a:ext cx="2006600" cy="723900"/>
          </a:xfrm>
          <a:prstGeom prst="rect">
            <a:avLst/>
          </a:prstGeom>
        </p:spPr>
      </p:pic>
      <p:sp>
        <p:nvSpPr>
          <p:cNvPr id="5" name="Content Placeholder 8">
            <a:extLst>
              <a:ext uri="{FF2B5EF4-FFF2-40B4-BE49-F238E27FC236}">
                <a16:creationId xmlns:a16="http://schemas.microsoft.com/office/drawing/2014/main" id="{FA41B9A6-EFBA-68C9-1980-9B639EDCC720}"/>
              </a:ext>
            </a:extLst>
          </p:cNvPr>
          <p:cNvSpPr txBox="1">
            <a:spLocks/>
          </p:cNvSpPr>
          <p:nvPr/>
        </p:nvSpPr>
        <p:spPr>
          <a:xfrm>
            <a:off x="838200" y="2623457"/>
            <a:ext cx="1874521" cy="413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U</a:t>
            </a:r>
            <a:r>
              <a:rPr lang="en-CO" b="1" dirty="0"/>
              <a:t>sando [key]</a:t>
            </a:r>
          </a:p>
        </p:txBody>
      </p:sp>
      <p:pic>
        <p:nvPicPr>
          <p:cNvPr id="8" name="Picture 7">
            <a:extLst>
              <a:ext uri="{FF2B5EF4-FFF2-40B4-BE49-F238E27FC236}">
                <a16:creationId xmlns:a16="http://schemas.microsoft.com/office/drawing/2014/main" id="{11DF4B99-D7C1-3926-2299-DC78D9A1A05B}"/>
              </a:ext>
            </a:extLst>
          </p:cNvPr>
          <p:cNvPicPr>
            <a:picLocks noChangeAspect="1"/>
          </p:cNvPicPr>
          <p:nvPr/>
        </p:nvPicPr>
        <p:blipFill>
          <a:blip r:embed="rId3"/>
          <a:stretch>
            <a:fillRect/>
          </a:stretch>
        </p:blipFill>
        <p:spPr>
          <a:xfrm>
            <a:off x="8312151" y="2572657"/>
            <a:ext cx="2425700" cy="774700"/>
          </a:xfrm>
          <a:prstGeom prst="rect">
            <a:avLst/>
          </a:prstGeom>
        </p:spPr>
      </p:pic>
      <p:sp>
        <p:nvSpPr>
          <p:cNvPr id="10" name="Content Placeholder 8">
            <a:extLst>
              <a:ext uri="{FF2B5EF4-FFF2-40B4-BE49-F238E27FC236}">
                <a16:creationId xmlns:a16="http://schemas.microsoft.com/office/drawing/2014/main" id="{56EA350A-4CA5-CD54-69A2-745E3C99F309}"/>
              </a:ext>
            </a:extLst>
          </p:cNvPr>
          <p:cNvSpPr txBox="1">
            <a:spLocks/>
          </p:cNvSpPr>
          <p:nvPr/>
        </p:nvSpPr>
        <p:spPr>
          <a:xfrm>
            <a:off x="4923607" y="2625634"/>
            <a:ext cx="3541125" cy="413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U</a:t>
            </a:r>
            <a:r>
              <a:rPr lang="en-CO" b="1" dirty="0"/>
              <a:t>sando el comando get(key)</a:t>
            </a:r>
          </a:p>
        </p:txBody>
      </p:sp>
      <p:sp>
        <p:nvSpPr>
          <p:cNvPr id="11" name="Content Placeholder 8">
            <a:extLst>
              <a:ext uri="{FF2B5EF4-FFF2-40B4-BE49-F238E27FC236}">
                <a16:creationId xmlns:a16="http://schemas.microsoft.com/office/drawing/2014/main" id="{CB5757CC-A5D4-AAE3-7D72-28DEE00BC957}"/>
              </a:ext>
            </a:extLst>
          </p:cNvPr>
          <p:cNvSpPr txBox="1">
            <a:spLocks/>
          </p:cNvSpPr>
          <p:nvPr/>
        </p:nvSpPr>
        <p:spPr>
          <a:xfrm>
            <a:off x="838200" y="3450047"/>
            <a:ext cx="10515600" cy="634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Normalmente, obtendremos mucha información en forma de diccionario, así, si lo requerimos, podemos almacenar el valor en una variable independiente y luego hacer operaciones con esta.</a:t>
            </a:r>
          </a:p>
        </p:txBody>
      </p:sp>
      <p:pic>
        <p:nvPicPr>
          <p:cNvPr id="12" name="Picture 11">
            <a:extLst>
              <a:ext uri="{FF2B5EF4-FFF2-40B4-BE49-F238E27FC236}">
                <a16:creationId xmlns:a16="http://schemas.microsoft.com/office/drawing/2014/main" id="{0E3293C7-5F55-1309-2303-C2854BC51570}"/>
              </a:ext>
            </a:extLst>
          </p:cNvPr>
          <p:cNvPicPr>
            <a:picLocks noChangeAspect="1"/>
          </p:cNvPicPr>
          <p:nvPr/>
        </p:nvPicPr>
        <p:blipFill>
          <a:blip r:embed="rId4"/>
          <a:stretch>
            <a:fillRect/>
          </a:stretch>
        </p:blipFill>
        <p:spPr>
          <a:xfrm>
            <a:off x="838200" y="4191002"/>
            <a:ext cx="6299200" cy="990600"/>
          </a:xfrm>
          <a:prstGeom prst="rect">
            <a:avLst/>
          </a:prstGeom>
        </p:spPr>
      </p:pic>
      <p:sp>
        <p:nvSpPr>
          <p:cNvPr id="13" name="Content Placeholder 8">
            <a:extLst>
              <a:ext uri="{FF2B5EF4-FFF2-40B4-BE49-F238E27FC236}">
                <a16:creationId xmlns:a16="http://schemas.microsoft.com/office/drawing/2014/main" id="{6892A6B7-218F-482B-2E1B-BBFD8513427F}"/>
              </a:ext>
            </a:extLst>
          </p:cNvPr>
          <p:cNvSpPr txBox="1">
            <a:spLocks/>
          </p:cNvSpPr>
          <p:nvPr/>
        </p:nvSpPr>
        <p:spPr>
          <a:xfrm>
            <a:off x="838200" y="5188499"/>
            <a:ext cx="10515600" cy="634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dirty="0"/>
              <a:t>También, podemos extraer todos los valores y todos los nombres de las keys y almacenarlos como listas.</a:t>
            </a:r>
          </a:p>
        </p:txBody>
      </p:sp>
      <p:pic>
        <p:nvPicPr>
          <p:cNvPr id="14" name="Picture 13">
            <a:extLst>
              <a:ext uri="{FF2B5EF4-FFF2-40B4-BE49-F238E27FC236}">
                <a16:creationId xmlns:a16="http://schemas.microsoft.com/office/drawing/2014/main" id="{86CB2F8E-E743-BDAF-CEDA-56EB8DE50C3F}"/>
              </a:ext>
            </a:extLst>
          </p:cNvPr>
          <p:cNvPicPr>
            <a:picLocks noChangeAspect="1"/>
          </p:cNvPicPr>
          <p:nvPr/>
        </p:nvPicPr>
        <p:blipFill>
          <a:blip r:embed="rId5"/>
          <a:stretch>
            <a:fillRect/>
          </a:stretch>
        </p:blipFill>
        <p:spPr>
          <a:xfrm>
            <a:off x="3008627" y="5632530"/>
            <a:ext cx="3120937" cy="805732"/>
          </a:xfrm>
          <a:prstGeom prst="rect">
            <a:avLst/>
          </a:prstGeom>
        </p:spPr>
      </p:pic>
      <p:pic>
        <p:nvPicPr>
          <p:cNvPr id="15" name="Picture 14">
            <a:extLst>
              <a:ext uri="{FF2B5EF4-FFF2-40B4-BE49-F238E27FC236}">
                <a16:creationId xmlns:a16="http://schemas.microsoft.com/office/drawing/2014/main" id="{746FE408-5B1E-4505-C037-61B8C74A0EBC}"/>
              </a:ext>
            </a:extLst>
          </p:cNvPr>
          <p:cNvPicPr>
            <a:picLocks noChangeAspect="1"/>
          </p:cNvPicPr>
          <p:nvPr/>
        </p:nvPicPr>
        <p:blipFill>
          <a:blip r:embed="rId6"/>
          <a:stretch>
            <a:fillRect/>
          </a:stretch>
        </p:blipFill>
        <p:spPr>
          <a:xfrm>
            <a:off x="7343639" y="5610816"/>
            <a:ext cx="3120937" cy="849160"/>
          </a:xfrm>
          <a:prstGeom prst="rect">
            <a:avLst/>
          </a:prstGeom>
        </p:spPr>
      </p:pic>
      <p:sp>
        <p:nvSpPr>
          <p:cNvPr id="16" name="Content Placeholder 8">
            <a:extLst>
              <a:ext uri="{FF2B5EF4-FFF2-40B4-BE49-F238E27FC236}">
                <a16:creationId xmlns:a16="http://schemas.microsoft.com/office/drawing/2014/main" id="{5CEDA06C-BC64-082A-5708-6AF941623B43}"/>
              </a:ext>
            </a:extLst>
          </p:cNvPr>
          <p:cNvSpPr txBox="1">
            <a:spLocks/>
          </p:cNvSpPr>
          <p:nvPr/>
        </p:nvSpPr>
        <p:spPr>
          <a:xfrm>
            <a:off x="2035490" y="5723750"/>
            <a:ext cx="1054012" cy="413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Llaves</a:t>
            </a:r>
            <a:endParaRPr lang="en-CO" b="1" dirty="0"/>
          </a:p>
        </p:txBody>
      </p:sp>
      <p:sp>
        <p:nvSpPr>
          <p:cNvPr id="17" name="Content Placeholder 8">
            <a:extLst>
              <a:ext uri="{FF2B5EF4-FFF2-40B4-BE49-F238E27FC236}">
                <a16:creationId xmlns:a16="http://schemas.microsoft.com/office/drawing/2014/main" id="{C948063F-1F5F-033B-636B-40162C411FFD}"/>
              </a:ext>
            </a:extLst>
          </p:cNvPr>
          <p:cNvSpPr txBox="1">
            <a:spLocks/>
          </p:cNvSpPr>
          <p:nvPr/>
        </p:nvSpPr>
        <p:spPr>
          <a:xfrm>
            <a:off x="6289627" y="5716860"/>
            <a:ext cx="1054012" cy="413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Valores</a:t>
            </a:r>
            <a:endParaRPr lang="en-CO" b="1" dirty="0"/>
          </a:p>
        </p:txBody>
      </p:sp>
    </p:spTree>
    <p:extLst>
      <p:ext uri="{BB962C8B-B14F-4D97-AF65-F5344CB8AC3E}">
        <p14:creationId xmlns:p14="http://schemas.microsoft.com/office/powerpoint/2010/main" val="10317149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5F9A38-DD5A-D615-8113-C8FFBBFCF592}"/>
              </a:ext>
            </a:extLst>
          </p:cNvPr>
          <p:cNvPicPr>
            <a:picLocks noChangeAspect="1"/>
          </p:cNvPicPr>
          <p:nvPr/>
        </p:nvPicPr>
        <p:blipFill>
          <a:blip r:embed="rId2"/>
          <a:stretch>
            <a:fillRect/>
          </a:stretch>
        </p:blipFill>
        <p:spPr>
          <a:xfrm>
            <a:off x="2838994" y="2707815"/>
            <a:ext cx="6932023" cy="998991"/>
          </a:xfrm>
          <a:prstGeom prst="rect">
            <a:avLst/>
          </a:prstGeom>
        </p:spPr>
      </p:pic>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Añadir datos en un Diccionario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763175"/>
            <a:ext cx="10515600" cy="570814"/>
          </a:xfrm>
        </p:spPr>
        <p:txBody>
          <a:bodyPr>
            <a:normAutofit lnSpcReduction="10000"/>
          </a:bodyPr>
          <a:lstStyle/>
          <a:p>
            <a:pPr marL="0" indent="0">
              <a:buNone/>
            </a:pPr>
            <a:r>
              <a:rPr lang="en-CO" b="1" dirty="0"/>
              <a:t>AÑADIR: </a:t>
            </a:r>
            <a:r>
              <a:rPr lang="en-CO" dirty="0"/>
              <a:t>Para añadir elementos a un diccionario, basta con agregarle una nueva llave y un valor al diccionario, así:</a:t>
            </a:r>
          </a:p>
        </p:txBody>
      </p:sp>
      <p:cxnSp>
        <p:nvCxnSpPr>
          <p:cNvPr id="5" name="Straight Arrow Connector 4">
            <a:extLst>
              <a:ext uri="{FF2B5EF4-FFF2-40B4-BE49-F238E27FC236}">
                <a16:creationId xmlns:a16="http://schemas.microsoft.com/office/drawing/2014/main" id="{6E5855E9-0372-95ED-73FD-BB8B6C8684E0}"/>
              </a:ext>
            </a:extLst>
          </p:cNvPr>
          <p:cNvCxnSpPr/>
          <p:nvPr/>
        </p:nvCxnSpPr>
        <p:spPr>
          <a:xfrm flipH="1">
            <a:off x="2307771" y="2987040"/>
            <a:ext cx="5312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6538D55C-CB13-226D-D7CE-E1FB4ACF2597}"/>
              </a:ext>
            </a:extLst>
          </p:cNvPr>
          <p:cNvSpPr txBox="1">
            <a:spLocks/>
          </p:cNvSpPr>
          <p:nvPr/>
        </p:nvSpPr>
        <p:spPr>
          <a:xfrm>
            <a:off x="1193798" y="2721383"/>
            <a:ext cx="1209767" cy="708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sz="1400" dirty="0"/>
              <a:t>Nombre de la variable diccionario</a:t>
            </a:r>
          </a:p>
        </p:txBody>
      </p:sp>
      <p:cxnSp>
        <p:nvCxnSpPr>
          <p:cNvPr id="8" name="Straight Arrow Connector 7">
            <a:extLst>
              <a:ext uri="{FF2B5EF4-FFF2-40B4-BE49-F238E27FC236}">
                <a16:creationId xmlns:a16="http://schemas.microsoft.com/office/drawing/2014/main" id="{9C62D8A9-D3D7-9035-E630-6B0AE12224FA}"/>
              </a:ext>
            </a:extLst>
          </p:cNvPr>
          <p:cNvCxnSpPr>
            <a:cxnSpLocks/>
          </p:cNvCxnSpPr>
          <p:nvPr/>
        </p:nvCxnSpPr>
        <p:spPr>
          <a:xfrm flipV="1">
            <a:off x="4049486" y="2551611"/>
            <a:ext cx="0" cy="313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4DEF52E2-058A-844E-D546-5DB72867904D}"/>
              </a:ext>
            </a:extLst>
          </p:cNvPr>
          <p:cNvSpPr txBox="1">
            <a:spLocks/>
          </p:cNvSpPr>
          <p:nvPr/>
        </p:nvSpPr>
        <p:spPr>
          <a:xfrm>
            <a:off x="3492137" y="2164674"/>
            <a:ext cx="1114697" cy="4718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sz="1400" dirty="0"/>
              <a:t>Nombre de la llave</a:t>
            </a:r>
          </a:p>
        </p:txBody>
      </p:sp>
      <p:sp>
        <p:nvSpPr>
          <p:cNvPr id="12" name="Content Placeholder 8">
            <a:extLst>
              <a:ext uri="{FF2B5EF4-FFF2-40B4-BE49-F238E27FC236}">
                <a16:creationId xmlns:a16="http://schemas.microsoft.com/office/drawing/2014/main" id="{9BE55F4E-B8A9-C140-0967-ABBDCA51B4E8}"/>
              </a:ext>
            </a:extLst>
          </p:cNvPr>
          <p:cNvSpPr txBox="1">
            <a:spLocks/>
          </p:cNvSpPr>
          <p:nvPr/>
        </p:nvSpPr>
        <p:spPr>
          <a:xfrm>
            <a:off x="7188926" y="2751128"/>
            <a:ext cx="1767840" cy="4718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sz="1400" dirty="0"/>
              <a:t>Valor que se asignará a la llave</a:t>
            </a:r>
          </a:p>
        </p:txBody>
      </p:sp>
      <p:cxnSp>
        <p:nvCxnSpPr>
          <p:cNvPr id="13" name="Straight Arrow Connector 12">
            <a:extLst>
              <a:ext uri="{FF2B5EF4-FFF2-40B4-BE49-F238E27FC236}">
                <a16:creationId xmlns:a16="http://schemas.microsoft.com/office/drawing/2014/main" id="{0FA7E73B-4BC9-F4CA-4E88-432A674C2268}"/>
              </a:ext>
            </a:extLst>
          </p:cNvPr>
          <p:cNvCxnSpPr>
            <a:cxnSpLocks/>
          </p:cNvCxnSpPr>
          <p:nvPr/>
        </p:nvCxnSpPr>
        <p:spPr>
          <a:xfrm>
            <a:off x="6191794" y="2987040"/>
            <a:ext cx="997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68BCF7-EF80-AE89-752D-B3C84B89380A}"/>
              </a:ext>
            </a:extLst>
          </p:cNvPr>
          <p:cNvCxnSpPr>
            <a:cxnSpLocks/>
          </p:cNvCxnSpPr>
          <p:nvPr/>
        </p:nvCxnSpPr>
        <p:spPr>
          <a:xfrm>
            <a:off x="4445725" y="2333989"/>
            <a:ext cx="9971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8">
            <a:extLst>
              <a:ext uri="{FF2B5EF4-FFF2-40B4-BE49-F238E27FC236}">
                <a16:creationId xmlns:a16="http://schemas.microsoft.com/office/drawing/2014/main" id="{425C23DB-7CEF-1CFE-D3A2-6BBE9D93275C}"/>
              </a:ext>
            </a:extLst>
          </p:cNvPr>
          <p:cNvSpPr txBox="1">
            <a:spLocks/>
          </p:cNvSpPr>
          <p:nvPr/>
        </p:nvSpPr>
        <p:spPr>
          <a:xfrm>
            <a:off x="5442857" y="2116731"/>
            <a:ext cx="3831772" cy="4718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sz="1400" dirty="0"/>
              <a:t>Si la llave no existe, se va a crear, si esta ya existe, se le va a asignar el valor nuevo</a:t>
            </a:r>
          </a:p>
        </p:txBody>
      </p:sp>
      <p:sp>
        <p:nvSpPr>
          <p:cNvPr id="20" name="Content Placeholder 8">
            <a:extLst>
              <a:ext uri="{FF2B5EF4-FFF2-40B4-BE49-F238E27FC236}">
                <a16:creationId xmlns:a16="http://schemas.microsoft.com/office/drawing/2014/main" id="{B1C735D7-2EED-72D1-D1DA-F1751570DDE8}"/>
              </a:ext>
            </a:extLst>
          </p:cNvPr>
          <p:cNvSpPr txBox="1">
            <a:spLocks/>
          </p:cNvSpPr>
          <p:nvPr/>
        </p:nvSpPr>
        <p:spPr>
          <a:xfrm>
            <a:off x="933994" y="3832511"/>
            <a:ext cx="10515600" cy="642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AÑADIR O ACTUALIZAR MÁS DE UNA LLAVE: </a:t>
            </a:r>
            <a:r>
              <a:rPr lang="en-CO" dirty="0"/>
              <a:t>Para añadir o actualizar el valor de una o más llaves, haciendo uso del comando </a:t>
            </a:r>
            <a:r>
              <a:rPr lang="en-CO" b="1" dirty="0"/>
              <a:t>update</a:t>
            </a:r>
            <a:endParaRPr lang="en-CO" dirty="0"/>
          </a:p>
        </p:txBody>
      </p:sp>
      <p:pic>
        <p:nvPicPr>
          <p:cNvPr id="21" name="Picture 20">
            <a:extLst>
              <a:ext uri="{FF2B5EF4-FFF2-40B4-BE49-F238E27FC236}">
                <a16:creationId xmlns:a16="http://schemas.microsoft.com/office/drawing/2014/main" id="{14C6B364-860F-B528-C3D8-C81759C66742}"/>
              </a:ext>
            </a:extLst>
          </p:cNvPr>
          <p:cNvPicPr>
            <a:picLocks noChangeAspect="1"/>
          </p:cNvPicPr>
          <p:nvPr/>
        </p:nvPicPr>
        <p:blipFill>
          <a:blip r:embed="rId3"/>
          <a:stretch>
            <a:fillRect/>
          </a:stretch>
        </p:blipFill>
        <p:spPr>
          <a:xfrm>
            <a:off x="3899716" y="4552276"/>
            <a:ext cx="4584155" cy="1806226"/>
          </a:xfrm>
          <a:prstGeom prst="rect">
            <a:avLst/>
          </a:prstGeom>
        </p:spPr>
      </p:pic>
      <p:sp>
        <p:nvSpPr>
          <p:cNvPr id="26" name="Bent-Up Arrow 25">
            <a:extLst>
              <a:ext uri="{FF2B5EF4-FFF2-40B4-BE49-F238E27FC236}">
                <a16:creationId xmlns:a16="http://schemas.microsoft.com/office/drawing/2014/main" id="{0ABB4222-C342-5D0A-ADC4-7878C20C5110}"/>
              </a:ext>
            </a:extLst>
          </p:cNvPr>
          <p:cNvSpPr/>
          <p:nvPr/>
        </p:nvSpPr>
        <p:spPr>
          <a:xfrm rot="16200000">
            <a:off x="4048422" y="3653187"/>
            <a:ext cx="144734" cy="189520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7" name="Content Placeholder 8">
            <a:extLst>
              <a:ext uri="{FF2B5EF4-FFF2-40B4-BE49-F238E27FC236}">
                <a16:creationId xmlns:a16="http://schemas.microsoft.com/office/drawing/2014/main" id="{221EDE45-884C-632B-09BA-EF02A6F7E3E5}"/>
              </a:ext>
            </a:extLst>
          </p:cNvPr>
          <p:cNvSpPr txBox="1">
            <a:spLocks/>
          </p:cNvSpPr>
          <p:nvPr/>
        </p:nvSpPr>
        <p:spPr>
          <a:xfrm>
            <a:off x="1546859" y="4411329"/>
            <a:ext cx="1713412" cy="2818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C</a:t>
            </a:r>
            <a:r>
              <a:rPr lang="en-CO" sz="1400" dirty="0"/>
              <a:t>omando update</a:t>
            </a:r>
          </a:p>
        </p:txBody>
      </p:sp>
      <p:sp>
        <p:nvSpPr>
          <p:cNvPr id="28" name="Bent-Up Arrow 27">
            <a:extLst>
              <a:ext uri="{FF2B5EF4-FFF2-40B4-BE49-F238E27FC236}">
                <a16:creationId xmlns:a16="http://schemas.microsoft.com/office/drawing/2014/main" id="{75F2D75B-3399-DE55-9DB9-920532B700BA}"/>
              </a:ext>
            </a:extLst>
          </p:cNvPr>
          <p:cNvSpPr/>
          <p:nvPr/>
        </p:nvSpPr>
        <p:spPr>
          <a:xfrm rot="5400000" flipH="1">
            <a:off x="7076704" y="2647259"/>
            <a:ext cx="281891" cy="381133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9" name="Content Placeholder 8">
            <a:extLst>
              <a:ext uri="{FF2B5EF4-FFF2-40B4-BE49-F238E27FC236}">
                <a16:creationId xmlns:a16="http://schemas.microsoft.com/office/drawing/2014/main" id="{E9F3BDB0-F22C-12DA-AA8A-3D5EB72C277D}"/>
              </a:ext>
            </a:extLst>
          </p:cNvPr>
          <p:cNvSpPr txBox="1">
            <a:spLocks/>
          </p:cNvSpPr>
          <p:nvPr/>
        </p:nvSpPr>
        <p:spPr>
          <a:xfrm>
            <a:off x="9123316" y="4273046"/>
            <a:ext cx="2592729" cy="1753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1400" dirty="0"/>
              <a:t>La actualización de una o más llaves, se realiza dentro de llaves, y se separan las diferentes llaves por </a:t>
            </a:r>
            <a:r>
              <a:rPr lang="es-ES_tradnl" sz="1400" b="1" dirty="0"/>
              <a:t>coma</a:t>
            </a:r>
            <a:r>
              <a:rPr lang="es-ES_tradnl" sz="1400" dirty="0"/>
              <a:t>, similar a como definimos un diccionario</a:t>
            </a:r>
          </a:p>
        </p:txBody>
      </p:sp>
      <p:cxnSp>
        <p:nvCxnSpPr>
          <p:cNvPr id="30" name="Straight Arrow Connector 29">
            <a:extLst>
              <a:ext uri="{FF2B5EF4-FFF2-40B4-BE49-F238E27FC236}">
                <a16:creationId xmlns:a16="http://schemas.microsoft.com/office/drawing/2014/main" id="{395C997B-D3D1-7429-035E-EF810498463A}"/>
              </a:ext>
            </a:extLst>
          </p:cNvPr>
          <p:cNvCxnSpPr>
            <a:cxnSpLocks/>
          </p:cNvCxnSpPr>
          <p:nvPr/>
        </p:nvCxnSpPr>
        <p:spPr>
          <a:xfrm flipH="1">
            <a:off x="2690949" y="4985658"/>
            <a:ext cx="12087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8">
            <a:extLst>
              <a:ext uri="{FF2B5EF4-FFF2-40B4-BE49-F238E27FC236}">
                <a16:creationId xmlns:a16="http://schemas.microsoft.com/office/drawing/2014/main" id="{772DB5EF-5C8C-6A48-7581-857358FBB89E}"/>
              </a:ext>
            </a:extLst>
          </p:cNvPr>
          <p:cNvSpPr txBox="1">
            <a:spLocks/>
          </p:cNvSpPr>
          <p:nvPr/>
        </p:nvSpPr>
        <p:spPr>
          <a:xfrm>
            <a:off x="820906" y="4867850"/>
            <a:ext cx="2439365" cy="149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sz="1400" dirty="0"/>
              <a:t>Omití el </a:t>
            </a:r>
            <a:r>
              <a:rPr lang="es-ES_tradnl" sz="1400" b="1" dirty="0" err="1"/>
              <a:t>print</a:t>
            </a:r>
            <a:r>
              <a:rPr lang="es-ES_tradnl" sz="1400" b="1" dirty="0"/>
              <a:t>() </a:t>
            </a:r>
            <a:r>
              <a:rPr lang="es-ES_tradnl" sz="1400" dirty="0"/>
              <a:t>para mostrar el mensaje, ya que era la última línea de Código que iba a ejecutar en esta celda.</a:t>
            </a:r>
            <a:endParaRPr lang="es-ES_tradnl" sz="1400" b="1" dirty="0"/>
          </a:p>
        </p:txBody>
      </p:sp>
      <p:sp>
        <p:nvSpPr>
          <p:cNvPr id="34" name="Left Brace 33">
            <a:extLst>
              <a:ext uri="{FF2B5EF4-FFF2-40B4-BE49-F238E27FC236}">
                <a16:creationId xmlns:a16="http://schemas.microsoft.com/office/drawing/2014/main" id="{97B2FDDE-C915-83EE-2578-C4853D3EC0C7}"/>
              </a:ext>
            </a:extLst>
          </p:cNvPr>
          <p:cNvSpPr/>
          <p:nvPr/>
        </p:nvSpPr>
        <p:spPr>
          <a:xfrm>
            <a:off x="3899716" y="5913120"/>
            <a:ext cx="149770" cy="2873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O"/>
          </a:p>
        </p:txBody>
      </p:sp>
      <p:sp>
        <p:nvSpPr>
          <p:cNvPr id="35" name="Content Placeholder 8">
            <a:extLst>
              <a:ext uri="{FF2B5EF4-FFF2-40B4-BE49-F238E27FC236}">
                <a16:creationId xmlns:a16="http://schemas.microsoft.com/office/drawing/2014/main" id="{26945831-9C85-09BE-B3E2-F962B657D27F}"/>
              </a:ext>
            </a:extLst>
          </p:cNvPr>
          <p:cNvSpPr txBox="1">
            <a:spLocks/>
          </p:cNvSpPr>
          <p:nvPr/>
        </p:nvSpPr>
        <p:spPr>
          <a:xfrm>
            <a:off x="2575407" y="5925046"/>
            <a:ext cx="1324309" cy="2818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err="1"/>
              <a:t>Nuevas</a:t>
            </a:r>
            <a:r>
              <a:rPr lang="en-US" sz="1400" dirty="0"/>
              <a:t> </a:t>
            </a:r>
            <a:r>
              <a:rPr lang="en-US" sz="1400" dirty="0" err="1"/>
              <a:t>llaves</a:t>
            </a:r>
            <a:endParaRPr lang="en-CO" sz="1400" dirty="0"/>
          </a:p>
        </p:txBody>
      </p:sp>
      <p:cxnSp>
        <p:nvCxnSpPr>
          <p:cNvPr id="36" name="Straight Arrow Connector 35">
            <a:extLst>
              <a:ext uri="{FF2B5EF4-FFF2-40B4-BE49-F238E27FC236}">
                <a16:creationId xmlns:a16="http://schemas.microsoft.com/office/drawing/2014/main" id="{69F6547A-8AAE-9091-8656-D12C406F9B8F}"/>
              </a:ext>
            </a:extLst>
          </p:cNvPr>
          <p:cNvCxnSpPr>
            <a:cxnSpLocks/>
          </p:cNvCxnSpPr>
          <p:nvPr/>
        </p:nvCxnSpPr>
        <p:spPr>
          <a:xfrm>
            <a:off x="5090159" y="5981653"/>
            <a:ext cx="997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4C1A0A5-0F65-F775-5808-EB854616A65B}"/>
              </a:ext>
            </a:extLst>
          </p:cNvPr>
          <p:cNvCxnSpPr>
            <a:cxnSpLocks/>
          </p:cNvCxnSpPr>
          <p:nvPr/>
        </p:nvCxnSpPr>
        <p:spPr>
          <a:xfrm>
            <a:off x="5780312" y="6165667"/>
            <a:ext cx="997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8">
            <a:extLst>
              <a:ext uri="{FF2B5EF4-FFF2-40B4-BE49-F238E27FC236}">
                <a16:creationId xmlns:a16="http://schemas.microsoft.com/office/drawing/2014/main" id="{5D127D6D-D62F-5709-D7FC-C314AAC6C6D4}"/>
              </a:ext>
            </a:extLst>
          </p:cNvPr>
          <p:cNvSpPr txBox="1">
            <a:spLocks/>
          </p:cNvSpPr>
          <p:nvPr/>
        </p:nvSpPr>
        <p:spPr>
          <a:xfrm>
            <a:off x="6087291" y="5838934"/>
            <a:ext cx="2943498" cy="2818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Nuevo valor para </a:t>
            </a:r>
            <a:r>
              <a:rPr lang="en-US" sz="1400" b="1" dirty="0" err="1"/>
              <a:t>Edad</a:t>
            </a:r>
            <a:endParaRPr lang="en-CO" sz="1400" dirty="0"/>
          </a:p>
        </p:txBody>
      </p:sp>
      <p:sp>
        <p:nvSpPr>
          <p:cNvPr id="39" name="Content Placeholder 8">
            <a:extLst>
              <a:ext uri="{FF2B5EF4-FFF2-40B4-BE49-F238E27FC236}">
                <a16:creationId xmlns:a16="http://schemas.microsoft.com/office/drawing/2014/main" id="{92D41299-B45E-D56C-438B-2B0E18A55E35}"/>
              </a:ext>
            </a:extLst>
          </p:cNvPr>
          <p:cNvSpPr txBox="1">
            <a:spLocks/>
          </p:cNvSpPr>
          <p:nvPr/>
        </p:nvSpPr>
        <p:spPr>
          <a:xfrm>
            <a:off x="6777444" y="6057069"/>
            <a:ext cx="2943498" cy="2818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Nuevo valor para </a:t>
            </a:r>
            <a:r>
              <a:rPr lang="en-US" sz="1400" b="1" dirty="0"/>
              <a:t>Salary</a:t>
            </a:r>
            <a:endParaRPr lang="en-CO" sz="1400" dirty="0"/>
          </a:p>
        </p:txBody>
      </p:sp>
    </p:spTree>
    <p:extLst>
      <p:ext uri="{BB962C8B-B14F-4D97-AF65-F5344CB8AC3E}">
        <p14:creationId xmlns:p14="http://schemas.microsoft.com/office/powerpoint/2010/main" val="14476459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Eliminar datos en un Diccionario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763175"/>
            <a:ext cx="10515600" cy="829548"/>
          </a:xfrm>
        </p:spPr>
        <p:txBody>
          <a:bodyPr>
            <a:normAutofit/>
          </a:bodyPr>
          <a:lstStyle/>
          <a:p>
            <a:pPr marL="0" indent="0">
              <a:buNone/>
            </a:pPr>
            <a:r>
              <a:rPr lang="en-CO" b="1" dirty="0"/>
              <a:t>ELIMINAR: </a:t>
            </a:r>
            <a:r>
              <a:rPr lang="en-CO" dirty="0"/>
              <a:t>Para eliminar datos de un diccionario, tenemos varias opciones</a:t>
            </a:r>
            <a:r>
              <a:rPr lang="en-CO" b="1" dirty="0"/>
              <a:t>:</a:t>
            </a:r>
          </a:p>
          <a:p>
            <a:r>
              <a:rPr lang="en-CO" b="1" dirty="0"/>
              <a:t>pop: </a:t>
            </a:r>
            <a:r>
              <a:rPr lang="en-CO" dirty="0"/>
              <a:t>El comando pop, recibe como parametro el nombre del item que vamos a eliminar</a:t>
            </a:r>
            <a:endParaRPr lang="en-CO" b="1" dirty="0"/>
          </a:p>
        </p:txBody>
      </p:sp>
      <p:pic>
        <p:nvPicPr>
          <p:cNvPr id="3" name="Picture 2">
            <a:extLst>
              <a:ext uri="{FF2B5EF4-FFF2-40B4-BE49-F238E27FC236}">
                <a16:creationId xmlns:a16="http://schemas.microsoft.com/office/drawing/2014/main" id="{6E95176F-19B7-DA1A-10BE-D439E765CAAD}"/>
              </a:ext>
            </a:extLst>
          </p:cNvPr>
          <p:cNvPicPr>
            <a:picLocks noChangeAspect="1"/>
          </p:cNvPicPr>
          <p:nvPr/>
        </p:nvPicPr>
        <p:blipFill>
          <a:blip r:embed="rId2"/>
          <a:stretch>
            <a:fillRect/>
          </a:stretch>
        </p:blipFill>
        <p:spPr>
          <a:xfrm>
            <a:off x="1047206" y="2665210"/>
            <a:ext cx="3098351" cy="1367244"/>
          </a:xfrm>
          <a:prstGeom prst="rect">
            <a:avLst/>
          </a:prstGeom>
        </p:spPr>
      </p:pic>
      <p:pic>
        <p:nvPicPr>
          <p:cNvPr id="4" name="Picture 3">
            <a:extLst>
              <a:ext uri="{FF2B5EF4-FFF2-40B4-BE49-F238E27FC236}">
                <a16:creationId xmlns:a16="http://schemas.microsoft.com/office/drawing/2014/main" id="{081E6A37-0079-85CA-7996-96A1DA6A8C26}"/>
              </a:ext>
            </a:extLst>
          </p:cNvPr>
          <p:cNvPicPr>
            <a:picLocks noChangeAspect="1"/>
          </p:cNvPicPr>
          <p:nvPr/>
        </p:nvPicPr>
        <p:blipFill rotWithShape="1">
          <a:blip r:embed="rId3"/>
          <a:srcRect l="1939" r="-1"/>
          <a:stretch/>
        </p:blipFill>
        <p:spPr>
          <a:xfrm>
            <a:off x="7175862" y="2478882"/>
            <a:ext cx="2789646" cy="1739900"/>
          </a:xfrm>
          <a:prstGeom prst="rect">
            <a:avLst/>
          </a:prstGeom>
        </p:spPr>
      </p:pic>
      <p:cxnSp>
        <p:nvCxnSpPr>
          <p:cNvPr id="10" name="Straight Arrow Connector 9">
            <a:extLst>
              <a:ext uri="{FF2B5EF4-FFF2-40B4-BE49-F238E27FC236}">
                <a16:creationId xmlns:a16="http://schemas.microsoft.com/office/drawing/2014/main" id="{C1F68843-96F8-4573-52C0-E18D313AC83E}"/>
              </a:ext>
            </a:extLst>
          </p:cNvPr>
          <p:cNvCxnSpPr>
            <a:cxnSpLocks/>
            <a:stCxn id="3" idx="3"/>
            <a:endCxn id="4" idx="1"/>
          </p:cNvCxnSpPr>
          <p:nvPr/>
        </p:nvCxnSpPr>
        <p:spPr>
          <a:xfrm>
            <a:off x="4145557" y="3348832"/>
            <a:ext cx="3030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8">
            <a:extLst>
              <a:ext uri="{FF2B5EF4-FFF2-40B4-BE49-F238E27FC236}">
                <a16:creationId xmlns:a16="http://schemas.microsoft.com/office/drawing/2014/main" id="{1DA9DDD0-4217-DC8F-C447-86F0E59B4A90}"/>
              </a:ext>
            </a:extLst>
          </p:cNvPr>
          <p:cNvSpPr txBox="1">
            <a:spLocks/>
          </p:cNvSpPr>
          <p:nvPr/>
        </p:nvSpPr>
        <p:spPr>
          <a:xfrm>
            <a:off x="5052198" y="2965146"/>
            <a:ext cx="1217023" cy="431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O" b="1" dirty="0"/>
              <a:t>pop(key)</a:t>
            </a:r>
          </a:p>
          <a:p>
            <a:pPr marL="0" indent="0">
              <a:buFont typeface="Arial" panose="020B0604020202020204" pitchFamily="34" charset="0"/>
              <a:buNone/>
            </a:pPr>
            <a:endParaRPr lang="en-CO" b="1" dirty="0"/>
          </a:p>
        </p:txBody>
      </p:sp>
      <p:sp>
        <p:nvSpPr>
          <p:cNvPr id="22" name="Rectangle 21">
            <a:extLst>
              <a:ext uri="{FF2B5EF4-FFF2-40B4-BE49-F238E27FC236}">
                <a16:creationId xmlns:a16="http://schemas.microsoft.com/office/drawing/2014/main" id="{8056B98E-1970-B140-82EC-F12400B5AD10}"/>
              </a:ext>
            </a:extLst>
          </p:cNvPr>
          <p:cNvSpPr/>
          <p:nvPr/>
        </p:nvSpPr>
        <p:spPr>
          <a:xfrm>
            <a:off x="7970085" y="2629355"/>
            <a:ext cx="1770744" cy="261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41" name="Content Placeholder 8">
            <a:extLst>
              <a:ext uri="{FF2B5EF4-FFF2-40B4-BE49-F238E27FC236}">
                <a16:creationId xmlns:a16="http://schemas.microsoft.com/office/drawing/2014/main" id="{74BEC7F9-8BC4-DC84-03DC-00E8E254FB66}"/>
              </a:ext>
            </a:extLst>
          </p:cNvPr>
          <p:cNvSpPr txBox="1">
            <a:spLocks/>
          </p:cNvSpPr>
          <p:nvPr/>
        </p:nvSpPr>
        <p:spPr>
          <a:xfrm>
            <a:off x="838200" y="4181272"/>
            <a:ext cx="10515600" cy="1588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O" b="1" dirty="0"/>
              <a:t>popitem: </a:t>
            </a:r>
            <a:r>
              <a:rPr lang="en-CO" dirty="0"/>
              <a:t>Este método elimina el último elemento insertado en el diccionario.</a:t>
            </a:r>
          </a:p>
          <a:p>
            <a:r>
              <a:rPr lang="en-CO" b="1" dirty="0"/>
              <a:t>clear: </a:t>
            </a:r>
            <a:r>
              <a:rPr lang="en-CO" dirty="0"/>
              <a:t>Este método se utiliza para limpiar el diccionario.</a:t>
            </a:r>
          </a:p>
          <a:p>
            <a:r>
              <a:rPr lang="en-CO" b="1" dirty="0">
                <a:solidFill>
                  <a:schemeClr val="accent2"/>
                </a:solidFill>
              </a:rPr>
              <a:t>del: </a:t>
            </a:r>
            <a:r>
              <a:rPr lang="en-CO" dirty="0">
                <a:solidFill>
                  <a:schemeClr val="accent2"/>
                </a:solidFill>
              </a:rPr>
              <a:t>Este método, se puede usar en casi todos los escenarios de Python, y se usa para eliminar variables, sin embargo, podemos usarlo también para eliminar un único elemento de una lista, tupla o diccionario.</a:t>
            </a:r>
            <a:endParaRPr lang="en-CO" b="1" dirty="0">
              <a:solidFill>
                <a:schemeClr val="accent2"/>
              </a:solidFill>
            </a:endParaRPr>
          </a:p>
        </p:txBody>
      </p:sp>
      <p:pic>
        <p:nvPicPr>
          <p:cNvPr id="33" name="Picture 32">
            <a:extLst>
              <a:ext uri="{FF2B5EF4-FFF2-40B4-BE49-F238E27FC236}">
                <a16:creationId xmlns:a16="http://schemas.microsoft.com/office/drawing/2014/main" id="{9A786FCC-DD05-CA72-BB88-AFD21FE2F7F6}"/>
              </a:ext>
            </a:extLst>
          </p:cNvPr>
          <p:cNvPicPr>
            <a:picLocks noChangeAspect="1"/>
          </p:cNvPicPr>
          <p:nvPr/>
        </p:nvPicPr>
        <p:blipFill>
          <a:blip r:embed="rId4"/>
          <a:stretch>
            <a:fillRect/>
          </a:stretch>
        </p:blipFill>
        <p:spPr>
          <a:xfrm>
            <a:off x="1118227" y="5769310"/>
            <a:ext cx="5671982" cy="772102"/>
          </a:xfrm>
          <a:prstGeom prst="rect">
            <a:avLst/>
          </a:prstGeom>
        </p:spPr>
      </p:pic>
      <p:pic>
        <p:nvPicPr>
          <p:cNvPr id="43" name="Picture 42">
            <a:extLst>
              <a:ext uri="{FF2B5EF4-FFF2-40B4-BE49-F238E27FC236}">
                <a16:creationId xmlns:a16="http://schemas.microsoft.com/office/drawing/2014/main" id="{73723415-E5F2-7CAA-D1C4-871024283AC0}"/>
              </a:ext>
            </a:extLst>
          </p:cNvPr>
          <p:cNvPicPr>
            <a:picLocks noChangeAspect="1"/>
          </p:cNvPicPr>
          <p:nvPr/>
        </p:nvPicPr>
        <p:blipFill>
          <a:blip r:embed="rId5"/>
          <a:stretch>
            <a:fillRect/>
          </a:stretch>
        </p:blipFill>
        <p:spPr>
          <a:xfrm>
            <a:off x="7175862" y="5769310"/>
            <a:ext cx="4563591" cy="479232"/>
          </a:xfrm>
          <a:prstGeom prst="rect">
            <a:avLst/>
          </a:prstGeom>
          <a:solidFill>
            <a:srgbClr val="FF0000">
              <a:alpha val="83000"/>
            </a:srgbClr>
          </a:solidFill>
          <a:ln w="73025">
            <a:solidFill>
              <a:srgbClr val="FF0000">
                <a:alpha val="28000"/>
              </a:srgbClr>
            </a:solidFill>
          </a:ln>
          <a:effectLst>
            <a:outerShdw blurRad="123347" dist="38100" dir="4800000" sx="106000" sy="106000" algn="t" rotWithShape="0">
              <a:prstClr val="black">
                <a:alpha val="79000"/>
              </a:prstClr>
            </a:outerShdw>
          </a:effectLst>
        </p:spPr>
      </p:pic>
    </p:spTree>
    <p:extLst>
      <p:ext uri="{BB962C8B-B14F-4D97-AF65-F5344CB8AC3E}">
        <p14:creationId xmlns:p14="http://schemas.microsoft.com/office/powerpoint/2010/main" val="41076193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Recorrer un Diccionario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763174"/>
            <a:ext cx="10515600" cy="3822079"/>
          </a:xfrm>
        </p:spPr>
        <p:txBody>
          <a:bodyPr>
            <a:normAutofit/>
          </a:bodyPr>
          <a:lstStyle/>
          <a:p>
            <a:pPr marL="0" indent="0">
              <a:buNone/>
            </a:pPr>
            <a:r>
              <a:rPr lang="en-CO" dirty="0"/>
              <a:t>Los diccionarios, los podemos recorrer con un ciclo </a:t>
            </a:r>
            <a:r>
              <a:rPr lang="en-CO" b="1" dirty="0"/>
              <a:t>for, </a:t>
            </a:r>
            <a:r>
              <a:rPr lang="en-CO" dirty="0"/>
              <a:t>y hay dos maneras:</a:t>
            </a:r>
          </a:p>
          <a:p>
            <a:pPr marL="0" indent="0">
              <a:buNone/>
            </a:pPr>
            <a:endParaRPr lang="en-CO" dirty="0"/>
          </a:p>
          <a:p>
            <a:r>
              <a:rPr lang="en-CO" b="1" dirty="0"/>
              <a:t>Recorriendo únicamente las llaves.</a:t>
            </a:r>
          </a:p>
          <a:p>
            <a:r>
              <a:rPr lang="en-CO" b="1" dirty="0"/>
              <a:t>Recorriendo llaves y valores al tiempo.</a:t>
            </a:r>
          </a:p>
        </p:txBody>
      </p:sp>
    </p:spTree>
    <p:extLst>
      <p:ext uri="{BB962C8B-B14F-4D97-AF65-F5344CB8AC3E}">
        <p14:creationId xmlns:p14="http://schemas.microsoft.com/office/powerpoint/2010/main" val="932920064"/>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1918"/>
            <a:ext cx="4036682" cy="523220"/>
          </a:xfrm>
          <a:prstGeom prst="rect">
            <a:avLst/>
          </a:prstGeom>
          <a:noFill/>
        </p:spPr>
        <p:txBody>
          <a:bodyPr wrap="square" rtlCol="0">
            <a:spAutoFit/>
          </a:bodyPr>
          <a:lstStyle/>
          <a:p>
            <a:pPr algn="ctr"/>
            <a:r>
              <a:rPr lang="es-CO" sz="2800" b="1" dirty="0">
                <a:solidFill>
                  <a:schemeClr val="bg1"/>
                </a:solidFill>
              </a:rPr>
              <a:t>CLASE 10</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263224451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n-US" dirty="0" err="1"/>
              <a:t>Librer</a:t>
            </a:r>
            <a:r>
              <a:rPr lang="es-CO" dirty="0" err="1"/>
              <a:t>ías</a:t>
            </a:r>
            <a:r>
              <a:rPr lang="es-CO" dirty="0"/>
              <a:t> en Python</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1697750"/>
          </a:xfrm>
        </p:spPr>
        <p:txBody>
          <a:bodyPr/>
          <a:lstStyle/>
          <a:p>
            <a:pPr marL="0" indent="0">
              <a:buNone/>
            </a:pPr>
            <a:r>
              <a:rPr lang="es-CO" dirty="0"/>
              <a:t>Las librerías en Python son un conjunto de programas desarrollados por alguien más o por nosotros mismos, que contienen ciertas funcionalidades que nos permiten llevar a cabo tareas nuevas que antes no se podían hacer.</a:t>
            </a:r>
          </a:p>
          <a:p>
            <a:pPr marL="0" indent="0">
              <a:buNone/>
            </a:pPr>
            <a:r>
              <a:rPr lang="es-CO" dirty="0"/>
              <a:t>Algo muy importante de las librerías, es que nos evita reescribir código que alguien ya creo (reinventar la rueda).</a:t>
            </a:r>
          </a:p>
        </p:txBody>
      </p:sp>
      <p:pic>
        <p:nvPicPr>
          <p:cNvPr id="1026" name="Picture 2" descr="Best Python Libraries For Machine Learning | Blogs | Fireblaze AI School">
            <a:extLst>
              <a:ext uri="{FF2B5EF4-FFF2-40B4-BE49-F238E27FC236}">
                <a16:creationId xmlns:a16="http://schemas.microsoft.com/office/drawing/2014/main" id="{F8E492F6-9AB1-4DD3-83EE-4318E946B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17287"/>
            <a:ext cx="5210838" cy="347558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6192E086-6EDF-4FBE-B996-6B5F4A640FDA}"/>
              </a:ext>
            </a:extLst>
          </p:cNvPr>
          <p:cNvSpPr txBox="1">
            <a:spLocks/>
          </p:cNvSpPr>
          <p:nvPr/>
        </p:nvSpPr>
        <p:spPr>
          <a:xfrm>
            <a:off x="838200" y="3645820"/>
            <a:ext cx="4993335" cy="2615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LIBRERÍAS BÁSICAS DE PYTHON</a:t>
            </a:r>
          </a:p>
          <a:p>
            <a:pPr marL="0" indent="0">
              <a:buFont typeface="Arial" panose="020B0604020202020204" pitchFamily="34" charset="0"/>
              <a:buNone/>
            </a:pPr>
            <a:r>
              <a:rPr lang="es-CO" dirty="0"/>
              <a:t>Son aquellas que vienen integradas ya con Python, y que no necesitamos instalar manualmente. Una de las librerías más famosas es </a:t>
            </a:r>
            <a:r>
              <a:rPr lang="es-CO" b="1" dirty="0"/>
              <a:t>Matplotlib, </a:t>
            </a:r>
            <a:r>
              <a:rPr lang="es-CO" dirty="0"/>
              <a:t>que nos permite realizar graficas en Python.</a:t>
            </a:r>
            <a:endParaRPr lang="en-CO" dirty="0"/>
          </a:p>
        </p:txBody>
      </p:sp>
    </p:spTree>
    <p:extLst>
      <p:ext uri="{BB962C8B-B14F-4D97-AF65-F5344CB8AC3E}">
        <p14:creationId xmlns:p14="http://schemas.microsoft.com/office/powerpoint/2010/main" val="48181382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Como importar una librería?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1041767"/>
          </a:xfrm>
        </p:spPr>
        <p:txBody>
          <a:bodyPr/>
          <a:lstStyle/>
          <a:p>
            <a:pPr marL="0" indent="0">
              <a:buNone/>
            </a:pPr>
            <a:r>
              <a:rPr lang="es-CO" dirty="0"/>
              <a:t>Antes de importar una librería, es importante que la tengamos instalada en nuestro computador o ambiente de trabajo. Por ejemplo, si importamos una librería que no tenemos instalado, en este caso, </a:t>
            </a:r>
            <a:r>
              <a:rPr lang="es-CO" b="1" dirty="0" err="1"/>
              <a:t>pytorch</a:t>
            </a:r>
            <a:r>
              <a:rPr lang="es-CO" b="1" dirty="0"/>
              <a:t>, </a:t>
            </a:r>
            <a:r>
              <a:rPr lang="es-CO" dirty="0"/>
              <a:t>recibiremos el siguiente mensaje:</a:t>
            </a:r>
            <a:endParaRPr lang="es-CO" b="1" dirty="0"/>
          </a:p>
        </p:txBody>
      </p:sp>
      <p:pic>
        <p:nvPicPr>
          <p:cNvPr id="4" name="Picture 3">
            <a:extLst>
              <a:ext uri="{FF2B5EF4-FFF2-40B4-BE49-F238E27FC236}">
                <a16:creationId xmlns:a16="http://schemas.microsoft.com/office/drawing/2014/main" id="{55323CDA-CCD7-4A4F-82FB-8618B789BEE9}"/>
              </a:ext>
            </a:extLst>
          </p:cNvPr>
          <p:cNvPicPr>
            <a:picLocks noChangeAspect="1"/>
          </p:cNvPicPr>
          <p:nvPr/>
        </p:nvPicPr>
        <p:blipFill>
          <a:blip r:embed="rId2"/>
          <a:stretch>
            <a:fillRect/>
          </a:stretch>
        </p:blipFill>
        <p:spPr>
          <a:xfrm>
            <a:off x="2551251" y="2812774"/>
            <a:ext cx="7089498" cy="1785125"/>
          </a:xfrm>
          <a:prstGeom prst="rect">
            <a:avLst/>
          </a:prstGeom>
        </p:spPr>
      </p:pic>
      <p:sp>
        <p:nvSpPr>
          <p:cNvPr id="6" name="Content Placeholder 8">
            <a:extLst>
              <a:ext uri="{FF2B5EF4-FFF2-40B4-BE49-F238E27FC236}">
                <a16:creationId xmlns:a16="http://schemas.microsoft.com/office/drawing/2014/main" id="{2E5632E2-7C73-4BEA-B1D5-02CDCB062F17}"/>
              </a:ext>
            </a:extLst>
          </p:cNvPr>
          <p:cNvSpPr txBox="1">
            <a:spLocks/>
          </p:cNvSpPr>
          <p:nvPr/>
        </p:nvSpPr>
        <p:spPr>
          <a:xfrm>
            <a:off x="838200" y="4905147"/>
            <a:ext cx="10515600" cy="645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En cambio, si tenemos instalada la librería, no deberíamos recibir ningún tipo de mensaje de error, tal y como se ve con la librería </a:t>
            </a:r>
            <a:r>
              <a:rPr lang="es-CO" b="1" dirty="0" err="1"/>
              <a:t>math</a:t>
            </a:r>
            <a:r>
              <a:rPr lang="es-CO" b="1" dirty="0"/>
              <a:t> </a:t>
            </a:r>
            <a:r>
              <a:rPr lang="es-CO" dirty="0"/>
              <a:t>que si tenemos instalada.</a:t>
            </a:r>
            <a:endParaRPr lang="es-CO" b="1" dirty="0"/>
          </a:p>
        </p:txBody>
      </p:sp>
      <p:pic>
        <p:nvPicPr>
          <p:cNvPr id="10" name="Picture 9">
            <a:extLst>
              <a:ext uri="{FF2B5EF4-FFF2-40B4-BE49-F238E27FC236}">
                <a16:creationId xmlns:a16="http://schemas.microsoft.com/office/drawing/2014/main" id="{CC830E21-6F6C-4546-AC12-C47F68A7665E}"/>
              </a:ext>
            </a:extLst>
          </p:cNvPr>
          <p:cNvPicPr>
            <a:picLocks noChangeAspect="1"/>
          </p:cNvPicPr>
          <p:nvPr/>
        </p:nvPicPr>
        <p:blipFill>
          <a:blip r:embed="rId3"/>
          <a:stretch>
            <a:fillRect/>
          </a:stretch>
        </p:blipFill>
        <p:spPr>
          <a:xfrm>
            <a:off x="4795837" y="5707131"/>
            <a:ext cx="2600325" cy="552450"/>
          </a:xfrm>
          <a:prstGeom prst="rect">
            <a:avLst/>
          </a:prstGeom>
        </p:spPr>
      </p:pic>
    </p:spTree>
    <p:extLst>
      <p:ext uri="{BB962C8B-B14F-4D97-AF65-F5344CB8AC3E}">
        <p14:creationId xmlns:p14="http://schemas.microsoft.com/office/powerpoint/2010/main" val="419154380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Como utilizar las funcionalidades de una librería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2135071"/>
          </a:xfrm>
        </p:spPr>
        <p:txBody>
          <a:bodyPr/>
          <a:lstStyle/>
          <a:p>
            <a:pPr marL="0" indent="0">
              <a:buNone/>
            </a:pPr>
            <a:r>
              <a:rPr lang="es-CO" dirty="0"/>
              <a:t>La mejor manera de saber que funcionalidades tiene una librería, es yendo directamente a la documentación de la misma, ya que normalmente estas documentaciones son ordenadas, explicativas y muestran un ejemplo de como usarlo.</a:t>
            </a:r>
          </a:p>
          <a:p>
            <a:pPr marL="0" indent="0">
              <a:buNone/>
            </a:pPr>
            <a:r>
              <a:rPr lang="es-CO" dirty="0"/>
              <a:t>Por ejemplo, para librería </a:t>
            </a:r>
            <a:r>
              <a:rPr lang="es-CO" dirty="0" err="1"/>
              <a:t>math</a:t>
            </a:r>
            <a:r>
              <a:rPr lang="es-CO" dirty="0"/>
              <a:t>, podemos copiar en Google </a:t>
            </a:r>
            <a:r>
              <a:rPr lang="es-CO" b="1" dirty="0"/>
              <a:t>Python </a:t>
            </a:r>
            <a:r>
              <a:rPr lang="es-CO" b="1" dirty="0" err="1"/>
              <a:t>math</a:t>
            </a:r>
            <a:r>
              <a:rPr lang="es-CO" dirty="0"/>
              <a:t>, y nos debería aparecer un enlace como el siguiente: </a:t>
            </a:r>
            <a:r>
              <a:rPr lang="en-US" dirty="0">
                <a:hlinkClick r:id="rId2"/>
              </a:rPr>
              <a:t>math — Mathematical functions — Python 3.10.4 documentation</a:t>
            </a:r>
            <a:endParaRPr lang="es-CO" dirty="0"/>
          </a:p>
          <a:p>
            <a:pPr marL="0" indent="0">
              <a:buNone/>
            </a:pPr>
            <a:r>
              <a:rPr lang="es-CO" dirty="0"/>
              <a:t>En este enlace, veremos como nos muestran a usar la librería.</a:t>
            </a:r>
          </a:p>
        </p:txBody>
      </p:sp>
      <p:pic>
        <p:nvPicPr>
          <p:cNvPr id="4" name="Picture 3">
            <a:extLst>
              <a:ext uri="{FF2B5EF4-FFF2-40B4-BE49-F238E27FC236}">
                <a16:creationId xmlns:a16="http://schemas.microsoft.com/office/drawing/2014/main" id="{85597DD6-E97F-4935-9733-2CA6461B1F28}"/>
              </a:ext>
            </a:extLst>
          </p:cNvPr>
          <p:cNvPicPr>
            <a:picLocks noChangeAspect="1"/>
          </p:cNvPicPr>
          <p:nvPr/>
        </p:nvPicPr>
        <p:blipFill>
          <a:blip r:embed="rId3"/>
          <a:stretch>
            <a:fillRect/>
          </a:stretch>
        </p:blipFill>
        <p:spPr>
          <a:xfrm>
            <a:off x="1957698" y="3995530"/>
            <a:ext cx="8276604" cy="1581751"/>
          </a:xfrm>
          <a:prstGeom prst="rect">
            <a:avLst/>
          </a:prstGeom>
        </p:spPr>
      </p:pic>
      <p:sp>
        <p:nvSpPr>
          <p:cNvPr id="7" name="Content Placeholder 8">
            <a:extLst>
              <a:ext uri="{FF2B5EF4-FFF2-40B4-BE49-F238E27FC236}">
                <a16:creationId xmlns:a16="http://schemas.microsoft.com/office/drawing/2014/main" id="{F66A67E0-2AF3-4312-92A5-EB613843EC16}"/>
              </a:ext>
            </a:extLst>
          </p:cNvPr>
          <p:cNvSpPr txBox="1">
            <a:spLocks/>
          </p:cNvSpPr>
          <p:nvPr/>
        </p:nvSpPr>
        <p:spPr>
          <a:xfrm>
            <a:off x="838200" y="5659417"/>
            <a:ext cx="10515600" cy="833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Para usar las funcionalidades de la librería, usamos la siguiente </a:t>
            </a:r>
            <a:r>
              <a:rPr lang="es-CO" dirty="0" err="1"/>
              <a:t>sintaxys</a:t>
            </a:r>
            <a:r>
              <a:rPr lang="es-CO" dirty="0"/>
              <a:t>: </a:t>
            </a:r>
          </a:p>
          <a:p>
            <a:pPr marL="0" indent="0">
              <a:buFont typeface="Arial" panose="020B0604020202020204" pitchFamily="34" charset="0"/>
              <a:buNone/>
            </a:pPr>
            <a:r>
              <a:rPr lang="es-CO" b="1" dirty="0" err="1"/>
              <a:t>NombreLibreria.funcionalidad</a:t>
            </a:r>
            <a:r>
              <a:rPr lang="es-CO" b="1" dirty="0"/>
              <a:t>. </a:t>
            </a:r>
            <a:r>
              <a:rPr lang="es-CO" dirty="0"/>
              <a:t>Las funcionalidades, comúnmente se llaman </a:t>
            </a:r>
            <a:r>
              <a:rPr lang="es-CO" b="1" dirty="0"/>
              <a:t>métodos.</a:t>
            </a:r>
          </a:p>
        </p:txBody>
      </p:sp>
      <p:sp>
        <p:nvSpPr>
          <p:cNvPr id="5" name="Rectangle 4">
            <a:extLst>
              <a:ext uri="{FF2B5EF4-FFF2-40B4-BE49-F238E27FC236}">
                <a16:creationId xmlns:a16="http://schemas.microsoft.com/office/drawing/2014/main" id="{520B2364-EB06-4DAC-BFBC-88D8D0EF197F}"/>
              </a:ext>
            </a:extLst>
          </p:cNvPr>
          <p:cNvSpPr/>
          <p:nvPr/>
        </p:nvSpPr>
        <p:spPr>
          <a:xfrm>
            <a:off x="2047461" y="3995530"/>
            <a:ext cx="1381539" cy="31805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2655757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Tipos de requisitos</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10515600" cy="2763792"/>
          </a:xfrm>
        </p:spPr>
        <p:txBody>
          <a:bodyPr/>
          <a:lstStyle/>
          <a:p>
            <a:r>
              <a:rPr lang="es-CO" b="1" dirty="0"/>
              <a:t>Requisito funcional: </a:t>
            </a:r>
            <a:r>
              <a:rPr lang="es-CO" dirty="0"/>
              <a:t>Son todos los requerimientos que se pueden solucionar de manera técnica, como programación.</a:t>
            </a:r>
          </a:p>
          <a:p>
            <a:r>
              <a:rPr lang="es-CO" b="1" dirty="0"/>
              <a:t>Requisito no funcional: </a:t>
            </a:r>
            <a:r>
              <a:rPr lang="es-CO" dirty="0"/>
              <a:t>Son características que debe cumplir nuestro producto:</a:t>
            </a:r>
          </a:p>
          <a:p>
            <a:pPr lvl="1"/>
            <a:r>
              <a:rPr lang="es-CO" dirty="0"/>
              <a:t>Portabilidad.</a:t>
            </a:r>
          </a:p>
          <a:p>
            <a:pPr lvl="1"/>
            <a:r>
              <a:rPr lang="es-CO" dirty="0"/>
              <a:t>Seguridad.</a:t>
            </a:r>
          </a:p>
          <a:p>
            <a:pPr lvl="1"/>
            <a:r>
              <a:rPr lang="es-CO" dirty="0"/>
              <a:t>Mantenibilidad.</a:t>
            </a:r>
          </a:p>
          <a:p>
            <a:pPr lvl="1"/>
            <a:r>
              <a:rPr lang="es-CO" dirty="0"/>
              <a:t>Reutilización.</a:t>
            </a:r>
          </a:p>
          <a:p>
            <a:pPr lvl="1"/>
            <a:r>
              <a:rPr lang="es-CO" dirty="0"/>
              <a:t>Flexibilidad.</a:t>
            </a:r>
          </a:p>
          <a:p>
            <a:pPr marL="457200" lvl="1" indent="0">
              <a:buNone/>
            </a:pPr>
            <a:endParaRPr lang="es-CO" dirty="0"/>
          </a:p>
        </p:txBody>
      </p:sp>
      <p:pic>
        <p:nvPicPr>
          <p:cNvPr id="4" name="Picture 3">
            <a:extLst>
              <a:ext uri="{FF2B5EF4-FFF2-40B4-BE49-F238E27FC236}">
                <a16:creationId xmlns:a16="http://schemas.microsoft.com/office/drawing/2014/main" id="{CFC5C66E-B8C8-CDCB-13F4-8416CF5B3B98}"/>
              </a:ext>
            </a:extLst>
          </p:cNvPr>
          <p:cNvPicPr>
            <a:picLocks noChangeAspect="1"/>
          </p:cNvPicPr>
          <p:nvPr/>
        </p:nvPicPr>
        <p:blipFill>
          <a:blip r:embed="rId2"/>
          <a:stretch>
            <a:fillRect/>
          </a:stretch>
        </p:blipFill>
        <p:spPr>
          <a:xfrm>
            <a:off x="4287701" y="2793278"/>
            <a:ext cx="6693808" cy="3592279"/>
          </a:xfrm>
          <a:prstGeom prst="rect">
            <a:avLst/>
          </a:prstGeom>
        </p:spPr>
      </p:pic>
    </p:spTree>
    <p:extLst>
      <p:ext uri="{BB962C8B-B14F-4D97-AF65-F5344CB8AC3E}">
        <p14:creationId xmlns:p14="http://schemas.microsoft.com/office/powerpoint/2010/main" val="635239937"/>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Como instalar una librería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2125131"/>
          </a:xfrm>
        </p:spPr>
        <p:txBody>
          <a:bodyPr/>
          <a:lstStyle/>
          <a:p>
            <a:pPr marL="0" indent="0">
              <a:buNone/>
            </a:pPr>
            <a:r>
              <a:rPr lang="es-CO" dirty="0"/>
              <a:t>Con Python, tenemos el gestor de paquetes que se llama </a:t>
            </a:r>
            <a:r>
              <a:rPr lang="es-CO" b="1" dirty="0"/>
              <a:t>pip</a:t>
            </a:r>
            <a:r>
              <a:rPr lang="es-CO" dirty="0"/>
              <a:t>, así, para instalar la librería, nos basta con ejecutar el siguiente comando:</a:t>
            </a:r>
          </a:p>
          <a:p>
            <a:pPr marL="0" indent="0">
              <a:buNone/>
            </a:pPr>
            <a:endParaRPr lang="es-CO" dirty="0"/>
          </a:p>
          <a:p>
            <a:pPr marL="0" indent="0">
              <a:buNone/>
            </a:pPr>
            <a:r>
              <a:rPr lang="es-CO" sz="2000" b="1" dirty="0">
                <a:solidFill>
                  <a:schemeClr val="accent1"/>
                </a:solidFill>
                <a:latin typeface="Consolas" panose="020B0609020204030204" pitchFamily="49" charset="0"/>
              </a:rPr>
              <a:t>pip install pandas</a:t>
            </a:r>
          </a:p>
          <a:p>
            <a:pPr marL="0" indent="0">
              <a:buNone/>
            </a:pPr>
            <a:r>
              <a:rPr lang="es-CO" sz="2000" b="1" dirty="0">
                <a:solidFill>
                  <a:schemeClr val="accent1"/>
                </a:solidFill>
                <a:latin typeface="Consolas" panose="020B0609020204030204" pitchFamily="49" charset="0"/>
              </a:rPr>
              <a:t>! pip install pandas</a:t>
            </a:r>
          </a:p>
        </p:txBody>
      </p:sp>
      <p:cxnSp>
        <p:nvCxnSpPr>
          <p:cNvPr id="4" name="Straight Arrow Connector 3">
            <a:extLst>
              <a:ext uri="{FF2B5EF4-FFF2-40B4-BE49-F238E27FC236}">
                <a16:creationId xmlns:a16="http://schemas.microsoft.com/office/drawing/2014/main" id="{FAF7B29C-8696-44A2-928B-9794A64BF814}"/>
              </a:ext>
            </a:extLst>
          </p:cNvPr>
          <p:cNvCxnSpPr>
            <a:cxnSpLocks/>
          </p:cNvCxnSpPr>
          <p:nvPr/>
        </p:nvCxnSpPr>
        <p:spPr>
          <a:xfrm>
            <a:off x="3707296" y="3061252"/>
            <a:ext cx="7752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5086B77-4D94-4A81-A9FB-572A44FBABDA}"/>
              </a:ext>
            </a:extLst>
          </p:cNvPr>
          <p:cNvCxnSpPr>
            <a:cxnSpLocks/>
          </p:cNvCxnSpPr>
          <p:nvPr/>
        </p:nvCxnSpPr>
        <p:spPr>
          <a:xfrm>
            <a:off x="3899453" y="3442252"/>
            <a:ext cx="5830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0C44108F-3B40-46C9-B229-E85E9F83EAE0}"/>
              </a:ext>
            </a:extLst>
          </p:cNvPr>
          <p:cNvSpPr txBox="1">
            <a:spLocks/>
          </p:cNvSpPr>
          <p:nvPr/>
        </p:nvSpPr>
        <p:spPr>
          <a:xfrm>
            <a:off x="4482548" y="2923025"/>
            <a:ext cx="6652592" cy="97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dirty="0"/>
              <a:t>Si estamos en una consola </a:t>
            </a:r>
            <a:r>
              <a:rPr lang="es-CO" sz="2000" b="1" dirty="0" err="1"/>
              <a:t>cmd</a:t>
            </a:r>
            <a:r>
              <a:rPr lang="es-CO" sz="2000" b="1" dirty="0"/>
              <a:t>.</a:t>
            </a:r>
          </a:p>
          <a:p>
            <a:pPr marL="0" indent="0">
              <a:buFont typeface="Arial" panose="020B0604020202020204" pitchFamily="34" charset="0"/>
              <a:buNone/>
            </a:pPr>
            <a:r>
              <a:rPr lang="es-CO" sz="2000" dirty="0"/>
              <a:t>Si estamos dentro de </a:t>
            </a:r>
            <a:r>
              <a:rPr lang="es-CO" sz="2000" dirty="0" err="1"/>
              <a:t>Jupyter</a:t>
            </a:r>
            <a:r>
              <a:rPr lang="es-CO" sz="2000" dirty="0"/>
              <a:t>, Python o </a:t>
            </a:r>
            <a:r>
              <a:rPr lang="es-CO" sz="2000" dirty="0" err="1"/>
              <a:t>Colaboratory</a:t>
            </a:r>
            <a:r>
              <a:rPr lang="es-CO" sz="2000" dirty="0"/>
              <a:t>.</a:t>
            </a:r>
            <a:endParaRPr lang="es-CO" sz="2000" b="1" dirty="0">
              <a:solidFill>
                <a:schemeClr val="accent1"/>
              </a:solidFill>
              <a:latin typeface="Consolas" panose="020B0609020204030204" pitchFamily="49" charset="0"/>
            </a:endParaRPr>
          </a:p>
        </p:txBody>
      </p:sp>
      <p:pic>
        <p:nvPicPr>
          <p:cNvPr id="2050" name="Picture 2" descr="How to Install Pip on Windows - ActiveState">
            <a:extLst>
              <a:ext uri="{FF2B5EF4-FFF2-40B4-BE49-F238E27FC236}">
                <a16:creationId xmlns:a16="http://schemas.microsoft.com/office/drawing/2014/main" id="{6386273B-04DB-4715-9E00-ADDF26B72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587" y="3846846"/>
            <a:ext cx="4654826" cy="250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80413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0E0903-B9A9-49CE-B084-277D25FE5943}"/>
              </a:ext>
            </a:extLst>
          </p:cNvPr>
          <p:cNvSpPr txBox="1"/>
          <p:nvPr/>
        </p:nvSpPr>
        <p:spPr>
          <a:xfrm>
            <a:off x="1188985" y="4431918"/>
            <a:ext cx="4036682" cy="523220"/>
          </a:xfrm>
          <a:prstGeom prst="rect">
            <a:avLst/>
          </a:prstGeom>
          <a:noFill/>
        </p:spPr>
        <p:txBody>
          <a:bodyPr wrap="square" rtlCol="0">
            <a:spAutoFit/>
          </a:bodyPr>
          <a:lstStyle/>
          <a:p>
            <a:pPr algn="ctr"/>
            <a:r>
              <a:rPr lang="es-CO" sz="2800" b="1" dirty="0">
                <a:solidFill>
                  <a:schemeClr val="bg1"/>
                </a:solidFill>
              </a:rPr>
              <a:t>CLASE 11</a:t>
            </a:r>
          </a:p>
        </p:txBody>
      </p:sp>
      <p:sp>
        <p:nvSpPr>
          <p:cNvPr id="5" name="Rectángulo 4">
            <a:extLst>
              <a:ext uri="{FF2B5EF4-FFF2-40B4-BE49-F238E27FC236}">
                <a16:creationId xmlns:a16="http://schemas.microsoft.com/office/drawing/2014/main" id="{D3DAFF1F-0F27-40C6-BA51-E9A098C15F69}"/>
              </a:ext>
            </a:extLst>
          </p:cNvPr>
          <p:cNvSpPr/>
          <p:nvPr/>
        </p:nvSpPr>
        <p:spPr>
          <a:xfrm>
            <a:off x="2050472" y="932995"/>
            <a:ext cx="2313709" cy="387927"/>
          </a:xfrm>
          <a:prstGeom prst="rect">
            <a:avLst/>
          </a:prstGeom>
          <a:solidFill>
            <a:srgbClr val="607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AB621D00-36F4-46B3-9627-49019FBAB999}"/>
              </a:ext>
            </a:extLst>
          </p:cNvPr>
          <p:cNvSpPr txBox="1"/>
          <p:nvPr/>
        </p:nvSpPr>
        <p:spPr>
          <a:xfrm>
            <a:off x="2050472" y="896125"/>
            <a:ext cx="1347100" cy="461665"/>
          </a:xfrm>
          <a:prstGeom prst="rect">
            <a:avLst/>
          </a:prstGeom>
          <a:noFill/>
        </p:spPr>
        <p:txBody>
          <a:bodyPr wrap="none" rtlCol="0">
            <a:spAutoFit/>
          </a:bodyPr>
          <a:lstStyle/>
          <a:p>
            <a:r>
              <a:rPr lang="es-CO"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CICLO 1</a:t>
            </a:r>
          </a:p>
        </p:txBody>
      </p:sp>
      <p:sp>
        <p:nvSpPr>
          <p:cNvPr id="9" name="Rectángulo 8">
            <a:extLst>
              <a:ext uri="{FF2B5EF4-FFF2-40B4-BE49-F238E27FC236}">
                <a16:creationId xmlns:a16="http://schemas.microsoft.com/office/drawing/2014/main" id="{19616F82-7BAB-45E6-BFDD-CEDDF17E005A}"/>
              </a:ext>
            </a:extLst>
          </p:cNvPr>
          <p:cNvSpPr/>
          <p:nvPr/>
        </p:nvSpPr>
        <p:spPr>
          <a:xfrm>
            <a:off x="1094397" y="2227002"/>
            <a:ext cx="4036682" cy="1138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6F8100C1-281F-41BB-8828-272E8627CCA0}"/>
              </a:ext>
            </a:extLst>
          </p:cNvPr>
          <p:cNvGrpSpPr/>
          <p:nvPr/>
        </p:nvGrpSpPr>
        <p:grpSpPr>
          <a:xfrm>
            <a:off x="1094397" y="2249051"/>
            <a:ext cx="3656642" cy="1243087"/>
            <a:chOff x="1094397" y="2185913"/>
            <a:chExt cx="3656642" cy="1243087"/>
          </a:xfrm>
        </p:grpSpPr>
        <p:sp>
          <p:nvSpPr>
            <p:cNvPr id="11" name="CuadroTexto 10">
              <a:extLst>
                <a:ext uri="{FF2B5EF4-FFF2-40B4-BE49-F238E27FC236}">
                  <a16:creationId xmlns:a16="http://schemas.microsoft.com/office/drawing/2014/main" id="{38994042-9B97-40C3-B984-7560DE829D7B}"/>
                </a:ext>
              </a:extLst>
            </p:cNvPr>
            <p:cNvSpPr txBox="1"/>
            <p:nvPr/>
          </p:nvSpPr>
          <p:spPr>
            <a:xfrm>
              <a:off x="1094397" y="2598003"/>
              <a:ext cx="3656642" cy="830997"/>
            </a:xfrm>
            <a:prstGeom prst="rect">
              <a:avLst/>
            </a:prstGeom>
            <a:noFill/>
          </p:spPr>
          <p:txBody>
            <a:bodyPr wrap="none" rtlCol="0">
              <a:spAutoFit/>
            </a:bodyPr>
            <a:lstStyle/>
            <a:p>
              <a:r>
                <a:rPr lang="es-CO" sz="4800" dirty="0">
                  <a:solidFill>
                    <a:srgbClr val="C0CE4D"/>
                  </a:solidFill>
                  <a:latin typeface="Zilla Slab SemiBold" pitchFamily="2" charset="0"/>
                  <a:ea typeface="Zilla Slab SemiBold" pitchFamily="2" charset="0"/>
                </a:rPr>
                <a:t>Programación</a:t>
              </a:r>
            </a:p>
          </p:txBody>
        </p:sp>
        <p:sp>
          <p:nvSpPr>
            <p:cNvPr id="12" name="CuadroTexto 11">
              <a:extLst>
                <a:ext uri="{FF2B5EF4-FFF2-40B4-BE49-F238E27FC236}">
                  <a16:creationId xmlns:a16="http://schemas.microsoft.com/office/drawing/2014/main" id="{C40D3A08-C62F-487F-870F-D1BAA7B9B355}"/>
                </a:ext>
              </a:extLst>
            </p:cNvPr>
            <p:cNvSpPr txBox="1"/>
            <p:nvPr/>
          </p:nvSpPr>
          <p:spPr>
            <a:xfrm>
              <a:off x="1094397" y="2185913"/>
              <a:ext cx="3328988" cy="646331"/>
            </a:xfrm>
            <a:prstGeom prst="rect">
              <a:avLst/>
            </a:prstGeom>
            <a:noFill/>
          </p:spPr>
          <p:txBody>
            <a:bodyPr wrap="none" rtlCol="0">
              <a:spAutoFit/>
            </a:bodyPr>
            <a:lstStyle/>
            <a:p>
              <a:r>
                <a:rPr lang="es-CO" sz="3600" dirty="0">
                  <a:solidFill>
                    <a:srgbClr val="607775"/>
                  </a:solidFill>
                  <a:latin typeface="Zilla Slab" pitchFamily="2" charset="0"/>
                  <a:ea typeface="Zilla Slab" pitchFamily="2" charset="0"/>
                </a:rPr>
                <a:t>Fundamentos de</a:t>
              </a:r>
            </a:p>
          </p:txBody>
        </p:sp>
      </p:grpSp>
    </p:spTree>
    <p:extLst>
      <p:ext uri="{BB962C8B-B14F-4D97-AF65-F5344CB8AC3E}">
        <p14:creationId xmlns:p14="http://schemas.microsoft.com/office/powerpoint/2010/main" val="333235789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n-US" dirty="0" err="1"/>
              <a:t>Comandos</a:t>
            </a:r>
            <a:r>
              <a:rPr lang="es-CO" dirty="0"/>
              <a:t> básicos </a:t>
            </a:r>
            <a:r>
              <a:rPr lang="es-CO" dirty="0" err="1"/>
              <a:t>Numpy</a:t>
            </a:r>
            <a:endParaRPr lang="es-CO" dirty="0"/>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932436"/>
          </a:xfrm>
        </p:spPr>
        <p:txBody>
          <a:bodyPr/>
          <a:lstStyle/>
          <a:p>
            <a:pPr marL="0" indent="0">
              <a:buNone/>
            </a:pPr>
            <a:r>
              <a:rPr lang="es-CO" dirty="0" err="1"/>
              <a:t>Numpy</a:t>
            </a:r>
            <a:r>
              <a:rPr lang="es-CO" dirty="0"/>
              <a:t> lo podemos ver como una librería que nos permite tener un manejo multidimensional de datos. De ahora en adelante llamaremos </a:t>
            </a:r>
            <a:r>
              <a:rPr lang="es-CO" b="1" dirty="0"/>
              <a:t>arreglo </a:t>
            </a:r>
            <a:r>
              <a:rPr lang="es-CO" dirty="0"/>
              <a:t>o </a:t>
            </a:r>
            <a:r>
              <a:rPr lang="es-CO" b="1" dirty="0"/>
              <a:t>array </a:t>
            </a:r>
            <a:r>
              <a:rPr lang="es-CO" dirty="0"/>
              <a:t>a una lista de elementos creada con la librería </a:t>
            </a:r>
            <a:r>
              <a:rPr lang="es-CO" b="1" dirty="0" err="1"/>
              <a:t>numpy</a:t>
            </a:r>
            <a:r>
              <a:rPr lang="es-CO" b="1" dirty="0"/>
              <a:t>.</a:t>
            </a:r>
          </a:p>
        </p:txBody>
      </p:sp>
      <p:sp>
        <p:nvSpPr>
          <p:cNvPr id="4" name="Content Placeholder 8">
            <a:extLst>
              <a:ext uri="{FF2B5EF4-FFF2-40B4-BE49-F238E27FC236}">
                <a16:creationId xmlns:a16="http://schemas.microsoft.com/office/drawing/2014/main" id="{A35ECA16-E89B-4A41-901F-A9E8C04493E7}"/>
              </a:ext>
            </a:extLst>
          </p:cNvPr>
          <p:cNvSpPr txBox="1">
            <a:spLocks/>
          </p:cNvSpPr>
          <p:nvPr/>
        </p:nvSpPr>
        <p:spPr>
          <a:xfrm>
            <a:off x="838200" y="2905910"/>
            <a:ext cx="6725478" cy="3475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Algunas funcionalidades de utilidad con </a:t>
            </a:r>
            <a:r>
              <a:rPr lang="es-CO" dirty="0" err="1"/>
              <a:t>Numpy</a:t>
            </a:r>
            <a:r>
              <a:rPr lang="es-CO" dirty="0"/>
              <a:t>:</a:t>
            </a:r>
          </a:p>
          <a:p>
            <a:r>
              <a:rPr lang="es-CO" b="1" dirty="0" err="1"/>
              <a:t>ndim</a:t>
            </a:r>
            <a:r>
              <a:rPr lang="es-CO" b="1" dirty="0"/>
              <a:t>: </a:t>
            </a:r>
            <a:r>
              <a:rPr lang="es-CO" dirty="0"/>
              <a:t>Es el número de listas que tiene un arreglo de </a:t>
            </a:r>
            <a:r>
              <a:rPr lang="es-CO" dirty="0" err="1"/>
              <a:t>numpy</a:t>
            </a:r>
            <a:r>
              <a:rPr lang="es-CO" dirty="0"/>
              <a:t>.</a:t>
            </a:r>
          </a:p>
          <a:p>
            <a:r>
              <a:rPr lang="es-CO" b="1" dirty="0" err="1"/>
              <a:t>shape</a:t>
            </a:r>
            <a:r>
              <a:rPr lang="es-CO" b="1" dirty="0"/>
              <a:t>: </a:t>
            </a:r>
            <a:r>
              <a:rPr lang="es-CO" dirty="0"/>
              <a:t>Nos retorna una tupla con las dimensiones del arreglo, de la siguiente manera:</a:t>
            </a:r>
          </a:p>
          <a:p>
            <a:pPr marL="457200" lvl="1" indent="0">
              <a:buFont typeface="Arial" panose="020B0604020202020204" pitchFamily="34" charset="0"/>
              <a:buNone/>
            </a:pPr>
            <a:r>
              <a:rPr lang="es-CO" b="1" dirty="0"/>
              <a:t>(filas, columnas), </a:t>
            </a:r>
            <a:r>
              <a:rPr lang="es-CO" dirty="0"/>
              <a:t>donde filas es la cantidad de filas que tiene el arreglo y columnas es la cantidad.</a:t>
            </a:r>
          </a:p>
          <a:p>
            <a:r>
              <a:rPr lang="es-CO" b="1" dirty="0" err="1"/>
              <a:t>size</a:t>
            </a:r>
            <a:r>
              <a:rPr lang="es-CO" b="1" dirty="0"/>
              <a:t>: </a:t>
            </a:r>
            <a:r>
              <a:rPr lang="es-CO" dirty="0"/>
              <a:t>Cuenta la cantidad de elementos que tenemos dentro de nuestro array.</a:t>
            </a:r>
          </a:p>
          <a:p>
            <a:endParaRPr lang="es-CO" b="1" dirty="0"/>
          </a:p>
          <a:p>
            <a:endParaRPr lang="es-CO" b="1" dirty="0"/>
          </a:p>
        </p:txBody>
      </p:sp>
      <p:pic>
        <p:nvPicPr>
          <p:cNvPr id="7" name="Picture 6">
            <a:extLst>
              <a:ext uri="{FF2B5EF4-FFF2-40B4-BE49-F238E27FC236}">
                <a16:creationId xmlns:a16="http://schemas.microsoft.com/office/drawing/2014/main" id="{7821B644-A8E7-4306-82D9-6ADC4348E7D5}"/>
              </a:ext>
            </a:extLst>
          </p:cNvPr>
          <p:cNvPicPr>
            <a:picLocks noChangeAspect="1"/>
          </p:cNvPicPr>
          <p:nvPr/>
        </p:nvPicPr>
        <p:blipFill>
          <a:blip r:embed="rId2"/>
          <a:stretch>
            <a:fillRect/>
          </a:stretch>
        </p:blipFill>
        <p:spPr>
          <a:xfrm>
            <a:off x="10058895" y="4637941"/>
            <a:ext cx="1570383" cy="1749287"/>
          </a:xfrm>
          <a:prstGeom prst="rect">
            <a:avLst/>
          </a:prstGeom>
        </p:spPr>
      </p:pic>
      <p:pic>
        <p:nvPicPr>
          <p:cNvPr id="10" name="Picture 9">
            <a:extLst>
              <a:ext uri="{FF2B5EF4-FFF2-40B4-BE49-F238E27FC236}">
                <a16:creationId xmlns:a16="http://schemas.microsoft.com/office/drawing/2014/main" id="{22971B49-01BA-43ED-9889-0BB063757230}"/>
              </a:ext>
            </a:extLst>
          </p:cNvPr>
          <p:cNvPicPr>
            <a:picLocks noChangeAspect="1"/>
          </p:cNvPicPr>
          <p:nvPr/>
        </p:nvPicPr>
        <p:blipFill>
          <a:blip r:embed="rId3"/>
          <a:stretch>
            <a:fillRect/>
          </a:stretch>
        </p:blipFill>
        <p:spPr>
          <a:xfrm>
            <a:off x="7656443" y="2551975"/>
            <a:ext cx="3352800" cy="2057400"/>
          </a:xfrm>
          <a:prstGeom prst="rect">
            <a:avLst/>
          </a:prstGeom>
        </p:spPr>
      </p:pic>
      <p:pic>
        <p:nvPicPr>
          <p:cNvPr id="12" name="Picture 11">
            <a:extLst>
              <a:ext uri="{FF2B5EF4-FFF2-40B4-BE49-F238E27FC236}">
                <a16:creationId xmlns:a16="http://schemas.microsoft.com/office/drawing/2014/main" id="{EB454759-CB3D-46A2-B171-D43AE2B6530F}"/>
              </a:ext>
            </a:extLst>
          </p:cNvPr>
          <p:cNvPicPr>
            <a:picLocks noChangeAspect="1"/>
          </p:cNvPicPr>
          <p:nvPr/>
        </p:nvPicPr>
        <p:blipFill>
          <a:blip r:embed="rId4"/>
          <a:stretch>
            <a:fillRect/>
          </a:stretch>
        </p:blipFill>
        <p:spPr>
          <a:xfrm>
            <a:off x="7656443" y="4835364"/>
            <a:ext cx="2309687" cy="1267262"/>
          </a:xfrm>
          <a:prstGeom prst="rect">
            <a:avLst/>
          </a:prstGeom>
        </p:spPr>
      </p:pic>
    </p:spTree>
    <p:extLst>
      <p:ext uri="{BB962C8B-B14F-4D97-AF65-F5344CB8AC3E}">
        <p14:creationId xmlns:p14="http://schemas.microsoft.com/office/powerpoint/2010/main" val="161040836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Crear un arreglo específico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3516611"/>
          </a:xfrm>
        </p:spPr>
        <p:txBody>
          <a:bodyPr/>
          <a:lstStyle/>
          <a:p>
            <a:pPr marL="0" indent="0">
              <a:buNone/>
            </a:pPr>
            <a:r>
              <a:rPr lang="es-CO" dirty="0" err="1"/>
              <a:t>Numpy</a:t>
            </a:r>
            <a:r>
              <a:rPr lang="es-CO" dirty="0"/>
              <a:t> trae consigo funcionalidades que nos permite crear arreglos sin tener ninguna información previa.</a:t>
            </a:r>
          </a:p>
          <a:p>
            <a:r>
              <a:rPr lang="es-CO" b="1" dirty="0" err="1"/>
              <a:t>zeros</a:t>
            </a:r>
            <a:r>
              <a:rPr lang="es-CO" b="1" dirty="0"/>
              <a:t>: </a:t>
            </a:r>
            <a:r>
              <a:rPr lang="es-CO" dirty="0"/>
              <a:t>Nos permite crear un arreglo donde todos los elementos son 0.</a:t>
            </a:r>
          </a:p>
          <a:p>
            <a:r>
              <a:rPr lang="es-CO" b="1" dirty="0" err="1"/>
              <a:t>ones</a:t>
            </a:r>
            <a:r>
              <a:rPr lang="es-CO" b="1" dirty="0"/>
              <a:t> : </a:t>
            </a:r>
            <a:r>
              <a:rPr lang="es-CO" dirty="0"/>
              <a:t>Nos permite crear un arreglo donde todos los elementos son 1.</a:t>
            </a:r>
          </a:p>
          <a:p>
            <a:r>
              <a:rPr lang="es-CO" b="1" dirty="0" err="1"/>
              <a:t>empty</a:t>
            </a:r>
            <a:r>
              <a:rPr lang="es-CO" b="1" dirty="0"/>
              <a:t>: </a:t>
            </a:r>
            <a:r>
              <a:rPr lang="es-CO" dirty="0"/>
              <a:t>Se usa para crear un arreglo sin ninguna información (vacío).</a:t>
            </a:r>
          </a:p>
          <a:p>
            <a:r>
              <a:rPr lang="es-CO" b="1" dirty="0" err="1"/>
              <a:t>arange</a:t>
            </a:r>
            <a:r>
              <a:rPr lang="es-CO" b="1" dirty="0"/>
              <a:t>: </a:t>
            </a:r>
            <a:r>
              <a:rPr lang="es-CO" dirty="0"/>
              <a:t>Se usa para crear un arreglo especificando el número máximo el tamaño de los pasos.</a:t>
            </a:r>
          </a:p>
          <a:p>
            <a:r>
              <a:rPr lang="es-CO" b="1" dirty="0" err="1"/>
              <a:t>linespace</a:t>
            </a:r>
            <a:r>
              <a:rPr lang="es-CO" b="1" dirty="0"/>
              <a:t>: </a:t>
            </a:r>
            <a:r>
              <a:rPr lang="es-CO" dirty="0"/>
              <a:t>Usamos para crear una arreglo especificando el rango y el número de elementos que queremos tener. Así, toma el valor mínimo y el valor máximo, y crea la cantidad de puntos que le indicamos.</a:t>
            </a:r>
          </a:p>
          <a:p>
            <a:r>
              <a:rPr lang="es-CO" b="1" dirty="0" err="1"/>
              <a:t>random</a:t>
            </a:r>
            <a:r>
              <a:rPr lang="es-CO" b="1" dirty="0"/>
              <a:t>: </a:t>
            </a:r>
            <a:r>
              <a:rPr lang="es-CO" dirty="0"/>
              <a:t>Se usa para generar números aleatorios.</a:t>
            </a:r>
            <a:endParaRPr lang="es-CO" b="1" dirty="0"/>
          </a:p>
        </p:txBody>
      </p:sp>
      <p:pic>
        <p:nvPicPr>
          <p:cNvPr id="4" name="Picture 3">
            <a:extLst>
              <a:ext uri="{FF2B5EF4-FFF2-40B4-BE49-F238E27FC236}">
                <a16:creationId xmlns:a16="http://schemas.microsoft.com/office/drawing/2014/main" id="{E47CBE70-EE1B-47CB-8E94-0CE189C5C8C6}"/>
              </a:ext>
            </a:extLst>
          </p:cNvPr>
          <p:cNvPicPr>
            <a:picLocks noChangeAspect="1"/>
          </p:cNvPicPr>
          <p:nvPr/>
        </p:nvPicPr>
        <p:blipFill>
          <a:blip r:embed="rId2"/>
          <a:stretch>
            <a:fillRect/>
          </a:stretch>
        </p:blipFill>
        <p:spPr>
          <a:xfrm>
            <a:off x="8714961" y="2412724"/>
            <a:ext cx="1600200" cy="342900"/>
          </a:xfrm>
          <a:prstGeom prst="rect">
            <a:avLst/>
          </a:prstGeom>
        </p:spPr>
      </p:pic>
      <p:pic>
        <p:nvPicPr>
          <p:cNvPr id="6" name="Picture 5">
            <a:extLst>
              <a:ext uri="{FF2B5EF4-FFF2-40B4-BE49-F238E27FC236}">
                <a16:creationId xmlns:a16="http://schemas.microsoft.com/office/drawing/2014/main" id="{EA4F36C4-2DE4-4941-9FC8-819B1B36F717}"/>
              </a:ext>
            </a:extLst>
          </p:cNvPr>
          <p:cNvPicPr>
            <a:picLocks noChangeAspect="1"/>
          </p:cNvPicPr>
          <p:nvPr/>
        </p:nvPicPr>
        <p:blipFill>
          <a:blip r:embed="rId3"/>
          <a:stretch>
            <a:fillRect/>
          </a:stretch>
        </p:blipFill>
        <p:spPr>
          <a:xfrm>
            <a:off x="8714961" y="2810718"/>
            <a:ext cx="1543050" cy="323850"/>
          </a:xfrm>
          <a:prstGeom prst="rect">
            <a:avLst/>
          </a:prstGeom>
        </p:spPr>
      </p:pic>
      <p:pic>
        <p:nvPicPr>
          <p:cNvPr id="8" name="Picture 7">
            <a:extLst>
              <a:ext uri="{FF2B5EF4-FFF2-40B4-BE49-F238E27FC236}">
                <a16:creationId xmlns:a16="http://schemas.microsoft.com/office/drawing/2014/main" id="{16C3B827-80B5-4194-AC58-238E4F135F1D}"/>
              </a:ext>
            </a:extLst>
          </p:cNvPr>
          <p:cNvPicPr>
            <a:picLocks noChangeAspect="1"/>
          </p:cNvPicPr>
          <p:nvPr/>
        </p:nvPicPr>
        <p:blipFill rotWithShape="1">
          <a:blip r:embed="rId4"/>
          <a:srcRect b="14286"/>
          <a:stretch/>
        </p:blipFill>
        <p:spPr>
          <a:xfrm>
            <a:off x="8556969" y="3233959"/>
            <a:ext cx="1876425" cy="342900"/>
          </a:xfrm>
          <a:prstGeom prst="rect">
            <a:avLst/>
          </a:prstGeom>
        </p:spPr>
      </p:pic>
      <p:sp>
        <p:nvSpPr>
          <p:cNvPr id="12" name="Rectangle 11">
            <a:extLst>
              <a:ext uri="{FF2B5EF4-FFF2-40B4-BE49-F238E27FC236}">
                <a16:creationId xmlns:a16="http://schemas.microsoft.com/office/drawing/2014/main" id="{11308476-C832-4BE5-8D2C-7F65620359C6}"/>
              </a:ext>
            </a:extLst>
          </p:cNvPr>
          <p:cNvSpPr/>
          <p:nvPr/>
        </p:nvSpPr>
        <p:spPr>
          <a:xfrm>
            <a:off x="838200" y="3199601"/>
            <a:ext cx="9796670" cy="4070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Picture 13">
            <a:extLst>
              <a:ext uri="{FF2B5EF4-FFF2-40B4-BE49-F238E27FC236}">
                <a16:creationId xmlns:a16="http://schemas.microsoft.com/office/drawing/2014/main" id="{48B87D64-B877-48DF-8E39-B37822A59126}"/>
              </a:ext>
            </a:extLst>
          </p:cNvPr>
          <p:cNvPicPr>
            <a:picLocks noChangeAspect="1"/>
          </p:cNvPicPr>
          <p:nvPr/>
        </p:nvPicPr>
        <p:blipFill>
          <a:blip r:embed="rId5"/>
          <a:stretch>
            <a:fillRect/>
          </a:stretch>
        </p:blipFill>
        <p:spPr>
          <a:xfrm>
            <a:off x="6703322" y="4683881"/>
            <a:ext cx="2837909" cy="833438"/>
          </a:xfrm>
          <a:prstGeom prst="rect">
            <a:avLst/>
          </a:prstGeom>
        </p:spPr>
      </p:pic>
      <p:sp>
        <p:nvSpPr>
          <p:cNvPr id="15" name="Content Placeholder 8">
            <a:extLst>
              <a:ext uri="{FF2B5EF4-FFF2-40B4-BE49-F238E27FC236}">
                <a16:creationId xmlns:a16="http://schemas.microsoft.com/office/drawing/2014/main" id="{3A0880CF-08E0-4318-A9A2-EFB966001D41}"/>
              </a:ext>
            </a:extLst>
          </p:cNvPr>
          <p:cNvSpPr txBox="1">
            <a:spLocks/>
          </p:cNvSpPr>
          <p:nvPr/>
        </p:nvSpPr>
        <p:spPr>
          <a:xfrm>
            <a:off x="838200" y="1869055"/>
            <a:ext cx="10515600" cy="3516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err="1"/>
              <a:t>Numpy</a:t>
            </a:r>
            <a:r>
              <a:rPr lang="es-CO" dirty="0"/>
              <a:t> trae consigo funcionalidades que nos permite crear arreglos sin tener ninguna información previa.</a:t>
            </a:r>
          </a:p>
          <a:p>
            <a:r>
              <a:rPr lang="es-CO" b="1" dirty="0" err="1"/>
              <a:t>zeros</a:t>
            </a:r>
            <a:r>
              <a:rPr lang="es-CO" b="1" dirty="0"/>
              <a:t>: </a:t>
            </a:r>
            <a:r>
              <a:rPr lang="es-CO" dirty="0"/>
              <a:t>Nos permite crear un arreglo donde todos los elementos son 0.</a:t>
            </a:r>
          </a:p>
          <a:p>
            <a:r>
              <a:rPr lang="es-CO" b="1" dirty="0" err="1"/>
              <a:t>ones</a:t>
            </a:r>
            <a:r>
              <a:rPr lang="es-CO" b="1" dirty="0"/>
              <a:t> : </a:t>
            </a:r>
            <a:r>
              <a:rPr lang="es-CO" dirty="0"/>
              <a:t>Nos permite crear un arreglo donde todos los elementos son 1.</a:t>
            </a:r>
          </a:p>
          <a:p>
            <a:r>
              <a:rPr lang="es-CO" b="1" dirty="0" err="1"/>
              <a:t>empty</a:t>
            </a:r>
            <a:r>
              <a:rPr lang="es-CO" b="1" dirty="0"/>
              <a:t>: </a:t>
            </a:r>
            <a:r>
              <a:rPr lang="es-CO" dirty="0"/>
              <a:t>Se usa para crear un arreglo sin ninguna información (vacío).</a:t>
            </a:r>
          </a:p>
          <a:p>
            <a:r>
              <a:rPr lang="es-CO" b="1" dirty="0" err="1"/>
              <a:t>arange</a:t>
            </a:r>
            <a:r>
              <a:rPr lang="es-CO" b="1" dirty="0"/>
              <a:t>: </a:t>
            </a:r>
            <a:r>
              <a:rPr lang="es-CO" dirty="0"/>
              <a:t>Se usa para crear un arreglo especificando el número máximo el tamaño de los pasos.</a:t>
            </a:r>
          </a:p>
          <a:p>
            <a:r>
              <a:rPr lang="es-CO" b="1" dirty="0" err="1"/>
              <a:t>linespace</a:t>
            </a:r>
            <a:r>
              <a:rPr lang="es-CO" b="1" dirty="0"/>
              <a:t>: </a:t>
            </a:r>
            <a:r>
              <a:rPr lang="es-CO" dirty="0"/>
              <a:t>Usamos para crear una arreglo especificando el rango y el número de elementos que queremos tener. Así, toma el valor mínimo y el valor máximo, y crea la cantidad de puntos que le indicamos.</a:t>
            </a:r>
          </a:p>
          <a:p>
            <a:r>
              <a:rPr lang="es-CO" b="1" dirty="0" err="1"/>
              <a:t>random</a:t>
            </a:r>
            <a:r>
              <a:rPr lang="es-CO" b="1" dirty="0"/>
              <a:t>: </a:t>
            </a:r>
            <a:r>
              <a:rPr lang="es-CO" dirty="0"/>
              <a:t>Se usa para generar números aleatorios.</a:t>
            </a:r>
            <a:endParaRPr lang="es-CO" b="1" dirty="0"/>
          </a:p>
        </p:txBody>
      </p:sp>
      <p:sp>
        <p:nvSpPr>
          <p:cNvPr id="16" name="Content Placeholder 8">
            <a:extLst>
              <a:ext uri="{FF2B5EF4-FFF2-40B4-BE49-F238E27FC236}">
                <a16:creationId xmlns:a16="http://schemas.microsoft.com/office/drawing/2014/main" id="{34248B9F-1EEF-48D2-B6DD-D126CC93CD67}"/>
              </a:ext>
            </a:extLst>
          </p:cNvPr>
          <p:cNvSpPr txBox="1">
            <a:spLocks/>
          </p:cNvSpPr>
          <p:nvPr/>
        </p:nvSpPr>
        <p:spPr>
          <a:xfrm>
            <a:off x="990600" y="5715804"/>
            <a:ext cx="10515600"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600" b="1" dirty="0">
                <a:solidFill>
                  <a:srgbClr val="FF0000"/>
                </a:solidFill>
              </a:rPr>
              <a:t>**IMPORTANTE: </a:t>
            </a:r>
            <a:r>
              <a:rPr lang="es-CO" sz="1600" dirty="0">
                <a:solidFill>
                  <a:schemeClr val="tx1"/>
                </a:solidFill>
              </a:rPr>
              <a:t>Revise la </a:t>
            </a:r>
            <a:r>
              <a:rPr lang="es-CO" sz="1600" dirty="0" err="1">
                <a:solidFill>
                  <a:schemeClr val="tx1"/>
                </a:solidFill>
              </a:rPr>
              <a:t>sintaxys</a:t>
            </a:r>
            <a:r>
              <a:rPr lang="es-CO" sz="1600" dirty="0">
                <a:solidFill>
                  <a:schemeClr val="tx1"/>
                </a:solidFill>
              </a:rPr>
              <a:t> que se esta usando en las funciones, ya que algunas veces llevan doble paréntesis ((elementos)) para la creación de un arreglo, dependiendo de la función que se este usando.</a:t>
            </a:r>
            <a:r>
              <a:rPr lang="es-CO" dirty="0">
                <a:solidFill>
                  <a:schemeClr val="tx1"/>
                </a:solidFill>
              </a:rPr>
              <a:t> </a:t>
            </a:r>
            <a:endParaRPr lang="es-CO" b="1" dirty="0">
              <a:solidFill>
                <a:srgbClr val="FF0000"/>
              </a:solidFill>
            </a:endParaRPr>
          </a:p>
        </p:txBody>
      </p:sp>
    </p:spTree>
    <p:extLst>
      <p:ext uri="{BB962C8B-B14F-4D97-AF65-F5344CB8AC3E}">
        <p14:creationId xmlns:p14="http://schemas.microsoft.com/office/powerpoint/2010/main" val="103134473"/>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Operaciones aritméticas con Arreglos</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2691663"/>
          </a:xfrm>
        </p:spPr>
        <p:txBody>
          <a:bodyPr/>
          <a:lstStyle/>
          <a:p>
            <a:pPr marL="0" indent="0">
              <a:buNone/>
            </a:pPr>
            <a:r>
              <a:rPr lang="es-CO" dirty="0"/>
              <a:t>Con los arreglos podemos ejecutar muchas tareas y operaciones, como por ejemplo operaciones aritméticas, tales como:</a:t>
            </a:r>
          </a:p>
          <a:p>
            <a:r>
              <a:rPr lang="es-CO" dirty="0"/>
              <a:t>Suma</a:t>
            </a:r>
          </a:p>
          <a:p>
            <a:r>
              <a:rPr lang="es-CO" dirty="0"/>
              <a:t>Resta</a:t>
            </a:r>
          </a:p>
          <a:p>
            <a:r>
              <a:rPr lang="es-CO" dirty="0"/>
              <a:t>Multiplicación</a:t>
            </a:r>
          </a:p>
          <a:p>
            <a:r>
              <a:rPr lang="es-CO" dirty="0"/>
              <a:t>División</a:t>
            </a:r>
          </a:p>
          <a:p>
            <a:r>
              <a:rPr lang="es-CO" dirty="0"/>
              <a:t>Modulo</a:t>
            </a:r>
          </a:p>
        </p:txBody>
      </p:sp>
      <p:pic>
        <p:nvPicPr>
          <p:cNvPr id="4" name="Picture 3">
            <a:extLst>
              <a:ext uri="{FF2B5EF4-FFF2-40B4-BE49-F238E27FC236}">
                <a16:creationId xmlns:a16="http://schemas.microsoft.com/office/drawing/2014/main" id="{59766A3C-5493-415D-9E36-96D55D5D16CF}"/>
              </a:ext>
            </a:extLst>
          </p:cNvPr>
          <p:cNvPicPr>
            <a:picLocks noChangeAspect="1"/>
          </p:cNvPicPr>
          <p:nvPr/>
        </p:nvPicPr>
        <p:blipFill>
          <a:blip r:embed="rId2"/>
          <a:stretch>
            <a:fillRect/>
          </a:stretch>
        </p:blipFill>
        <p:spPr>
          <a:xfrm>
            <a:off x="3293994" y="2576719"/>
            <a:ext cx="3238500" cy="1028700"/>
          </a:xfrm>
          <a:prstGeom prst="rect">
            <a:avLst/>
          </a:prstGeom>
        </p:spPr>
      </p:pic>
      <p:pic>
        <p:nvPicPr>
          <p:cNvPr id="6" name="Picture 5">
            <a:extLst>
              <a:ext uri="{FF2B5EF4-FFF2-40B4-BE49-F238E27FC236}">
                <a16:creationId xmlns:a16="http://schemas.microsoft.com/office/drawing/2014/main" id="{099841E2-3CA5-4145-930B-4C1FE023EA50}"/>
              </a:ext>
            </a:extLst>
          </p:cNvPr>
          <p:cNvPicPr>
            <a:picLocks noChangeAspect="1"/>
          </p:cNvPicPr>
          <p:nvPr/>
        </p:nvPicPr>
        <p:blipFill>
          <a:blip r:embed="rId3"/>
          <a:stretch>
            <a:fillRect/>
          </a:stretch>
        </p:blipFill>
        <p:spPr>
          <a:xfrm>
            <a:off x="3293994" y="3797804"/>
            <a:ext cx="3267075" cy="1047750"/>
          </a:xfrm>
          <a:prstGeom prst="rect">
            <a:avLst/>
          </a:prstGeom>
        </p:spPr>
      </p:pic>
      <p:pic>
        <p:nvPicPr>
          <p:cNvPr id="8" name="Picture 7">
            <a:extLst>
              <a:ext uri="{FF2B5EF4-FFF2-40B4-BE49-F238E27FC236}">
                <a16:creationId xmlns:a16="http://schemas.microsoft.com/office/drawing/2014/main" id="{BDC7C776-D9C6-4F28-9913-A14C302A9404}"/>
              </a:ext>
            </a:extLst>
          </p:cNvPr>
          <p:cNvPicPr>
            <a:picLocks noChangeAspect="1"/>
          </p:cNvPicPr>
          <p:nvPr/>
        </p:nvPicPr>
        <p:blipFill>
          <a:blip r:embed="rId4"/>
          <a:stretch>
            <a:fillRect/>
          </a:stretch>
        </p:blipFill>
        <p:spPr>
          <a:xfrm>
            <a:off x="3332093" y="5037939"/>
            <a:ext cx="3190875" cy="1028700"/>
          </a:xfrm>
          <a:prstGeom prst="rect">
            <a:avLst/>
          </a:prstGeom>
        </p:spPr>
      </p:pic>
      <p:pic>
        <p:nvPicPr>
          <p:cNvPr id="11" name="Picture 10">
            <a:extLst>
              <a:ext uri="{FF2B5EF4-FFF2-40B4-BE49-F238E27FC236}">
                <a16:creationId xmlns:a16="http://schemas.microsoft.com/office/drawing/2014/main" id="{BF70DE56-FE5E-41A3-9301-9BB91FAB5B0E}"/>
              </a:ext>
            </a:extLst>
          </p:cNvPr>
          <p:cNvPicPr>
            <a:picLocks noChangeAspect="1"/>
          </p:cNvPicPr>
          <p:nvPr/>
        </p:nvPicPr>
        <p:blipFill>
          <a:blip r:embed="rId5"/>
          <a:stretch>
            <a:fillRect/>
          </a:stretch>
        </p:blipFill>
        <p:spPr>
          <a:xfrm>
            <a:off x="7308367" y="3072019"/>
            <a:ext cx="3267075" cy="1066800"/>
          </a:xfrm>
          <a:prstGeom prst="rect">
            <a:avLst/>
          </a:prstGeom>
        </p:spPr>
      </p:pic>
      <p:pic>
        <p:nvPicPr>
          <p:cNvPr id="13" name="Picture 12">
            <a:extLst>
              <a:ext uri="{FF2B5EF4-FFF2-40B4-BE49-F238E27FC236}">
                <a16:creationId xmlns:a16="http://schemas.microsoft.com/office/drawing/2014/main" id="{8314317C-F6C8-4264-B142-F3EF4E6DCBA0}"/>
              </a:ext>
            </a:extLst>
          </p:cNvPr>
          <p:cNvPicPr>
            <a:picLocks noChangeAspect="1"/>
          </p:cNvPicPr>
          <p:nvPr/>
        </p:nvPicPr>
        <p:blipFill rotWithShape="1">
          <a:blip r:embed="rId6"/>
          <a:srcRect r="5134"/>
          <a:stretch/>
        </p:blipFill>
        <p:spPr>
          <a:xfrm>
            <a:off x="7308367" y="4509301"/>
            <a:ext cx="3298134" cy="1057275"/>
          </a:xfrm>
          <a:prstGeom prst="rect">
            <a:avLst/>
          </a:prstGeom>
        </p:spPr>
      </p:pic>
    </p:spTree>
    <p:extLst>
      <p:ext uri="{BB962C8B-B14F-4D97-AF65-F5344CB8AC3E}">
        <p14:creationId xmlns:p14="http://schemas.microsoft.com/office/powerpoint/2010/main" val="2519309962"/>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MATPLOTLIB</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60"/>
            <a:ext cx="10515600" cy="1419453"/>
          </a:xfrm>
        </p:spPr>
        <p:txBody>
          <a:bodyPr/>
          <a:lstStyle/>
          <a:p>
            <a:pPr marL="0" indent="0">
              <a:buNone/>
            </a:pPr>
            <a:r>
              <a:rPr lang="es-CO" dirty="0"/>
              <a:t>Sin duda una de las librerías más interesantes, ya que nos permite de manera visual ver como son nuestros datos. Esta librería, se usa para generar graficas, de todo tipo.</a:t>
            </a:r>
          </a:p>
          <a:p>
            <a:pPr marL="0" indent="0">
              <a:buNone/>
            </a:pPr>
            <a:r>
              <a:rPr lang="es-CO" dirty="0"/>
              <a:t>Esta librería tiene una cantidad de opciones para realizar todo tipo de gráficos, por lo que podría llevar un mes entero abordarlo. Sin embargo, veremos algunas de las gráficas y de como se usan.</a:t>
            </a:r>
          </a:p>
          <a:p>
            <a:pPr marL="0" indent="0">
              <a:buNone/>
            </a:pPr>
            <a:endParaRPr lang="es-CO" dirty="0"/>
          </a:p>
        </p:txBody>
      </p:sp>
      <p:sp>
        <p:nvSpPr>
          <p:cNvPr id="12" name="Content Placeholder 8">
            <a:extLst>
              <a:ext uri="{FF2B5EF4-FFF2-40B4-BE49-F238E27FC236}">
                <a16:creationId xmlns:a16="http://schemas.microsoft.com/office/drawing/2014/main" id="{D1199230-A4B7-4A56-8D34-4A2A958D541E}"/>
              </a:ext>
            </a:extLst>
          </p:cNvPr>
          <p:cNvSpPr txBox="1">
            <a:spLocks/>
          </p:cNvSpPr>
          <p:nvPr/>
        </p:nvSpPr>
        <p:spPr>
          <a:xfrm>
            <a:off x="838198" y="3429000"/>
            <a:ext cx="5423453" cy="2932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Para importar la librería, debemos importarlo de la manera que se muestra en la parte de arriba, sin embargo, recuerde que al usar el comando </a:t>
            </a:r>
            <a:r>
              <a:rPr lang="es-CO" b="1" dirty="0"/>
              <a:t>as, </a:t>
            </a:r>
            <a:r>
              <a:rPr lang="es-CO" dirty="0"/>
              <a:t>podemos colocar cualquier </a:t>
            </a:r>
            <a:r>
              <a:rPr lang="es-CO" b="1" dirty="0"/>
              <a:t>“apodo” </a:t>
            </a:r>
            <a:r>
              <a:rPr lang="es-CO" dirty="0"/>
              <a:t>o nombre corto a la librería importada en cuestión, pero, se han creado unos estándares de Python, donde algunas de las librerías más comunes siempre se importan así:</a:t>
            </a:r>
          </a:p>
          <a:p>
            <a:pPr marL="0" indent="0">
              <a:buFont typeface="Arial" panose="020B0604020202020204" pitchFamily="34" charset="0"/>
              <a:buNone/>
            </a:pPr>
            <a:endParaRPr lang="es-CO" dirty="0"/>
          </a:p>
        </p:txBody>
      </p:sp>
      <p:pic>
        <p:nvPicPr>
          <p:cNvPr id="14" name="Picture 13">
            <a:extLst>
              <a:ext uri="{FF2B5EF4-FFF2-40B4-BE49-F238E27FC236}">
                <a16:creationId xmlns:a16="http://schemas.microsoft.com/office/drawing/2014/main" id="{3A4012D3-A6E5-451A-80EB-98816EAB9119}"/>
              </a:ext>
            </a:extLst>
          </p:cNvPr>
          <p:cNvPicPr>
            <a:picLocks noChangeAspect="1"/>
          </p:cNvPicPr>
          <p:nvPr/>
        </p:nvPicPr>
        <p:blipFill>
          <a:blip r:embed="rId2"/>
          <a:stretch>
            <a:fillRect/>
          </a:stretch>
        </p:blipFill>
        <p:spPr>
          <a:xfrm>
            <a:off x="6556305" y="4095871"/>
            <a:ext cx="4417674" cy="1034998"/>
          </a:xfrm>
          <a:prstGeom prst="rect">
            <a:avLst/>
          </a:prstGeom>
        </p:spPr>
      </p:pic>
      <p:sp>
        <p:nvSpPr>
          <p:cNvPr id="15" name="Content Placeholder 8">
            <a:extLst>
              <a:ext uri="{FF2B5EF4-FFF2-40B4-BE49-F238E27FC236}">
                <a16:creationId xmlns:a16="http://schemas.microsoft.com/office/drawing/2014/main" id="{A52C1F4B-6D1F-4273-9DB8-67878469C4F2}"/>
              </a:ext>
            </a:extLst>
          </p:cNvPr>
          <p:cNvSpPr txBox="1">
            <a:spLocks/>
          </p:cNvSpPr>
          <p:nvPr/>
        </p:nvSpPr>
        <p:spPr>
          <a:xfrm>
            <a:off x="6261651" y="4651514"/>
            <a:ext cx="5423453" cy="1182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44994598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Graficando dentro de un Notebook</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634263"/>
          </a:xfrm>
        </p:spPr>
        <p:txBody>
          <a:bodyPr/>
          <a:lstStyle/>
          <a:p>
            <a:pPr marL="0" indent="0">
              <a:buNone/>
            </a:pPr>
            <a:r>
              <a:rPr lang="es-CO" dirty="0"/>
              <a:t>Para conseguir graficar dentro de un notebook, debemos agregar un </a:t>
            </a:r>
            <a:r>
              <a:rPr lang="es-CO" b="1" dirty="0" err="1"/>
              <a:t>magic</a:t>
            </a:r>
            <a:r>
              <a:rPr lang="es-CO" b="1" dirty="0"/>
              <a:t> </a:t>
            </a:r>
            <a:r>
              <a:rPr lang="es-CO" dirty="0"/>
              <a:t>a nuestra celda, que no es más que la siguiente línea al inicio de la celda de código.</a:t>
            </a:r>
          </a:p>
        </p:txBody>
      </p:sp>
      <p:pic>
        <p:nvPicPr>
          <p:cNvPr id="5" name="Picture 4">
            <a:extLst>
              <a:ext uri="{FF2B5EF4-FFF2-40B4-BE49-F238E27FC236}">
                <a16:creationId xmlns:a16="http://schemas.microsoft.com/office/drawing/2014/main" id="{A723080F-7A8B-4E9B-804C-00B29A251BC9}"/>
              </a:ext>
            </a:extLst>
          </p:cNvPr>
          <p:cNvPicPr>
            <a:picLocks noChangeAspect="1"/>
          </p:cNvPicPr>
          <p:nvPr/>
        </p:nvPicPr>
        <p:blipFill>
          <a:blip r:embed="rId2"/>
          <a:stretch>
            <a:fillRect/>
          </a:stretch>
        </p:blipFill>
        <p:spPr>
          <a:xfrm>
            <a:off x="838200" y="2596582"/>
            <a:ext cx="4632671" cy="3533393"/>
          </a:xfrm>
          <a:prstGeom prst="rect">
            <a:avLst/>
          </a:prstGeom>
        </p:spPr>
      </p:pic>
      <p:pic>
        <p:nvPicPr>
          <p:cNvPr id="7" name="Picture 6">
            <a:extLst>
              <a:ext uri="{FF2B5EF4-FFF2-40B4-BE49-F238E27FC236}">
                <a16:creationId xmlns:a16="http://schemas.microsoft.com/office/drawing/2014/main" id="{EE0F5529-773F-4536-8E5F-712BC5282BCD}"/>
              </a:ext>
            </a:extLst>
          </p:cNvPr>
          <p:cNvPicPr>
            <a:picLocks noChangeAspect="1"/>
          </p:cNvPicPr>
          <p:nvPr/>
        </p:nvPicPr>
        <p:blipFill rotWithShape="1">
          <a:blip r:embed="rId3"/>
          <a:srcRect b="88985"/>
          <a:stretch/>
        </p:blipFill>
        <p:spPr>
          <a:xfrm>
            <a:off x="5724319" y="2596582"/>
            <a:ext cx="5467142" cy="555274"/>
          </a:xfrm>
          <a:prstGeom prst="rect">
            <a:avLst/>
          </a:prstGeom>
        </p:spPr>
      </p:pic>
      <p:pic>
        <p:nvPicPr>
          <p:cNvPr id="10" name="Picture 9">
            <a:extLst>
              <a:ext uri="{FF2B5EF4-FFF2-40B4-BE49-F238E27FC236}">
                <a16:creationId xmlns:a16="http://schemas.microsoft.com/office/drawing/2014/main" id="{763D2E71-AF6C-4625-9CC2-01B9E48D9104}"/>
              </a:ext>
            </a:extLst>
          </p:cNvPr>
          <p:cNvPicPr>
            <a:picLocks noChangeAspect="1"/>
          </p:cNvPicPr>
          <p:nvPr/>
        </p:nvPicPr>
        <p:blipFill rotWithShape="1">
          <a:blip r:embed="rId3"/>
          <a:srcRect t="13518"/>
          <a:stretch/>
        </p:blipFill>
        <p:spPr>
          <a:xfrm>
            <a:off x="5694502" y="3195233"/>
            <a:ext cx="4223872" cy="3368330"/>
          </a:xfrm>
          <a:prstGeom prst="rect">
            <a:avLst/>
          </a:prstGeom>
        </p:spPr>
      </p:pic>
      <p:sp>
        <p:nvSpPr>
          <p:cNvPr id="11" name="Content Placeholder 8">
            <a:extLst>
              <a:ext uri="{FF2B5EF4-FFF2-40B4-BE49-F238E27FC236}">
                <a16:creationId xmlns:a16="http://schemas.microsoft.com/office/drawing/2014/main" id="{32A4E8C9-40BF-401A-9B72-0118358099B1}"/>
              </a:ext>
            </a:extLst>
          </p:cNvPr>
          <p:cNvSpPr txBox="1">
            <a:spLocks/>
          </p:cNvSpPr>
          <p:nvPr/>
        </p:nvSpPr>
        <p:spPr>
          <a:xfrm>
            <a:off x="9868678" y="3215111"/>
            <a:ext cx="2038400" cy="1918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1600" b="1" dirty="0"/>
              <a:t>Notebook: </a:t>
            </a:r>
            <a:r>
              <a:rPr lang="es-CO" sz="1600" dirty="0"/>
              <a:t>Hace que la imagen sea interactiva, es decir que podamos variar el zoom, descargar en nuestra computadora, etc.</a:t>
            </a:r>
            <a:endParaRPr lang="es-CO" sz="1600" b="1" dirty="0"/>
          </a:p>
        </p:txBody>
      </p:sp>
    </p:spTree>
    <p:extLst>
      <p:ext uri="{BB962C8B-B14F-4D97-AF65-F5344CB8AC3E}">
        <p14:creationId xmlns:p14="http://schemas.microsoft.com/office/powerpoint/2010/main" val="398354422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Ejes de grafica</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445419"/>
          </a:xfrm>
        </p:spPr>
        <p:txBody>
          <a:bodyPr/>
          <a:lstStyle/>
          <a:p>
            <a:pPr marL="0" indent="0">
              <a:buNone/>
            </a:pPr>
            <a:r>
              <a:rPr lang="es-CO" dirty="0"/>
              <a:t>Dentro de las graficas más comunes, siempre van a estar aquellas que tienen un </a:t>
            </a:r>
            <a:r>
              <a:rPr lang="es-CO" b="1" dirty="0"/>
              <a:t>eje X </a:t>
            </a:r>
            <a:r>
              <a:rPr lang="es-CO" dirty="0"/>
              <a:t>y un </a:t>
            </a:r>
            <a:r>
              <a:rPr lang="es-CO" b="1" dirty="0"/>
              <a:t>eje Y.</a:t>
            </a:r>
            <a:endParaRPr lang="en-CO" dirty="0"/>
          </a:p>
        </p:txBody>
      </p:sp>
      <p:cxnSp>
        <p:nvCxnSpPr>
          <p:cNvPr id="4" name="Straight Connector 3">
            <a:extLst>
              <a:ext uri="{FF2B5EF4-FFF2-40B4-BE49-F238E27FC236}">
                <a16:creationId xmlns:a16="http://schemas.microsoft.com/office/drawing/2014/main" id="{2D2906EE-6205-47C1-8759-91574D53EBED}"/>
              </a:ext>
            </a:extLst>
          </p:cNvPr>
          <p:cNvCxnSpPr/>
          <p:nvPr/>
        </p:nvCxnSpPr>
        <p:spPr>
          <a:xfrm>
            <a:off x="2892288" y="2503004"/>
            <a:ext cx="0" cy="323021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909DBAC-CDBF-4536-BEFC-D06D3A2FCB7F}"/>
              </a:ext>
            </a:extLst>
          </p:cNvPr>
          <p:cNvCxnSpPr>
            <a:cxnSpLocks/>
          </p:cNvCxnSpPr>
          <p:nvPr/>
        </p:nvCxnSpPr>
        <p:spPr>
          <a:xfrm flipH="1">
            <a:off x="954158" y="4088296"/>
            <a:ext cx="399552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44E49-820C-4FFF-B6F2-FB33D07AF9C0}"/>
              </a:ext>
            </a:extLst>
          </p:cNvPr>
          <p:cNvSpPr txBox="1"/>
          <p:nvPr/>
        </p:nvSpPr>
        <p:spPr>
          <a:xfrm>
            <a:off x="2971802" y="4134677"/>
            <a:ext cx="2136911" cy="369332"/>
          </a:xfrm>
          <a:prstGeom prst="rect">
            <a:avLst/>
          </a:prstGeom>
          <a:noFill/>
        </p:spPr>
        <p:txBody>
          <a:bodyPr wrap="square" rtlCol="0">
            <a:spAutoFit/>
          </a:bodyPr>
          <a:lstStyle/>
          <a:p>
            <a:r>
              <a:rPr lang="es-CO" dirty="0"/>
              <a:t>1     2     3     4     5 …</a:t>
            </a:r>
          </a:p>
        </p:txBody>
      </p:sp>
      <p:sp>
        <p:nvSpPr>
          <p:cNvPr id="13" name="TextBox 12">
            <a:extLst>
              <a:ext uri="{FF2B5EF4-FFF2-40B4-BE49-F238E27FC236}">
                <a16:creationId xmlns:a16="http://schemas.microsoft.com/office/drawing/2014/main" id="{F0819052-0338-4571-90BA-960737FAEA50}"/>
              </a:ext>
            </a:extLst>
          </p:cNvPr>
          <p:cNvSpPr txBox="1"/>
          <p:nvPr/>
        </p:nvSpPr>
        <p:spPr>
          <a:xfrm>
            <a:off x="788505" y="4124738"/>
            <a:ext cx="2136911" cy="369332"/>
          </a:xfrm>
          <a:prstGeom prst="rect">
            <a:avLst/>
          </a:prstGeom>
          <a:noFill/>
        </p:spPr>
        <p:txBody>
          <a:bodyPr wrap="square" rtlCol="0">
            <a:spAutoFit/>
          </a:bodyPr>
          <a:lstStyle/>
          <a:p>
            <a:r>
              <a:rPr lang="es-CO" dirty="0"/>
              <a:t>… -5   -4   - 3   -2    -1 </a:t>
            </a:r>
          </a:p>
        </p:txBody>
      </p:sp>
      <p:cxnSp>
        <p:nvCxnSpPr>
          <p:cNvPr id="16" name="Straight Connector 15">
            <a:extLst>
              <a:ext uri="{FF2B5EF4-FFF2-40B4-BE49-F238E27FC236}">
                <a16:creationId xmlns:a16="http://schemas.microsoft.com/office/drawing/2014/main" id="{F4AC1389-A9B7-4502-A028-2C965F381B13}"/>
              </a:ext>
            </a:extLst>
          </p:cNvPr>
          <p:cNvCxnSpPr>
            <a:cxnSpLocks/>
          </p:cNvCxnSpPr>
          <p:nvPr/>
        </p:nvCxnSpPr>
        <p:spPr>
          <a:xfrm flipV="1">
            <a:off x="3110948" y="39756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8FA387-7C85-4EA1-A55E-350BEFECEB96}"/>
              </a:ext>
            </a:extLst>
          </p:cNvPr>
          <p:cNvCxnSpPr>
            <a:cxnSpLocks/>
          </p:cNvCxnSpPr>
          <p:nvPr/>
        </p:nvCxnSpPr>
        <p:spPr>
          <a:xfrm flipV="1">
            <a:off x="2686879" y="3988906"/>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F1B1C8-58C7-4A5B-B331-A48CCB8635E6}"/>
              </a:ext>
            </a:extLst>
          </p:cNvPr>
          <p:cNvCxnSpPr>
            <a:cxnSpLocks/>
          </p:cNvCxnSpPr>
          <p:nvPr/>
        </p:nvCxnSpPr>
        <p:spPr>
          <a:xfrm flipV="1">
            <a:off x="2302565" y="39756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2E3C74-5D47-460E-AEEE-C03EE14FED2D}"/>
              </a:ext>
            </a:extLst>
          </p:cNvPr>
          <p:cNvCxnSpPr>
            <a:cxnSpLocks/>
          </p:cNvCxnSpPr>
          <p:nvPr/>
        </p:nvCxnSpPr>
        <p:spPr>
          <a:xfrm flipV="1">
            <a:off x="3866323" y="3988906"/>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CB324D-4358-44A4-8234-95D6876C4641}"/>
              </a:ext>
            </a:extLst>
          </p:cNvPr>
          <p:cNvCxnSpPr>
            <a:cxnSpLocks/>
          </p:cNvCxnSpPr>
          <p:nvPr/>
        </p:nvCxnSpPr>
        <p:spPr>
          <a:xfrm flipV="1">
            <a:off x="4257261" y="3992218"/>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ADED45-876A-4D43-84D7-17CE53875E02}"/>
              </a:ext>
            </a:extLst>
          </p:cNvPr>
          <p:cNvCxnSpPr>
            <a:cxnSpLocks/>
          </p:cNvCxnSpPr>
          <p:nvPr/>
        </p:nvCxnSpPr>
        <p:spPr>
          <a:xfrm flipV="1">
            <a:off x="3485322" y="3965713"/>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C1340E-9049-479D-BB83-6E2F46120EB5}"/>
              </a:ext>
            </a:extLst>
          </p:cNvPr>
          <p:cNvCxnSpPr>
            <a:cxnSpLocks/>
          </p:cNvCxnSpPr>
          <p:nvPr/>
        </p:nvCxnSpPr>
        <p:spPr>
          <a:xfrm flipV="1">
            <a:off x="1232453" y="39756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273729A-3495-4FC0-BD2C-E3D7416B1F48}"/>
              </a:ext>
            </a:extLst>
          </p:cNvPr>
          <p:cNvCxnSpPr>
            <a:cxnSpLocks/>
          </p:cNvCxnSpPr>
          <p:nvPr/>
        </p:nvCxnSpPr>
        <p:spPr>
          <a:xfrm flipV="1">
            <a:off x="1583635" y="39756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2CB79E-9442-4F1A-9628-C4518C8411C8}"/>
              </a:ext>
            </a:extLst>
          </p:cNvPr>
          <p:cNvCxnSpPr>
            <a:cxnSpLocks/>
          </p:cNvCxnSpPr>
          <p:nvPr/>
        </p:nvCxnSpPr>
        <p:spPr>
          <a:xfrm flipV="1">
            <a:off x="1954696" y="3988906"/>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68121E-4967-4870-9E53-76EBB11FF0D4}"/>
              </a:ext>
            </a:extLst>
          </p:cNvPr>
          <p:cNvCxnSpPr>
            <a:cxnSpLocks/>
          </p:cNvCxnSpPr>
          <p:nvPr/>
        </p:nvCxnSpPr>
        <p:spPr>
          <a:xfrm flipV="1">
            <a:off x="4634948" y="39756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1370F4-7286-45F2-A5B9-06EB4E9372C9}"/>
              </a:ext>
            </a:extLst>
          </p:cNvPr>
          <p:cNvSpPr txBox="1"/>
          <p:nvPr/>
        </p:nvSpPr>
        <p:spPr>
          <a:xfrm>
            <a:off x="2739889" y="3890376"/>
            <a:ext cx="294860" cy="369332"/>
          </a:xfrm>
          <a:prstGeom prst="rect">
            <a:avLst/>
          </a:prstGeom>
          <a:solidFill>
            <a:schemeClr val="tx1"/>
          </a:solidFill>
        </p:spPr>
        <p:txBody>
          <a:bodyPr wrap="square" rtlCol="0">
            <a:spAutoFit/>
          </a:bodyPr>
          <a:lstStyle/>
          <a:p>
            <a:r>
              <a:rPr lang="es-CO" b="1" dirty="0">
                <a:solidFill>
                  <a:schemeClr val="bg1"/>
                </a:solidFill>
              </a:rPr>
              <a:t>0</a:t>
            </a:r>
          </a:p>
        </p:txBody>
      </p:sp>
      <p:sp>
        <p:nvSpPr>
          <p:cNvPr id="30" name="TextBox 29">
            <a:extLst>
              <a:ext uri="{FF2B5EF4-FFF2-40B4-BE49-F238E27FC236}">
                <a16:creationId xmlns:a16="http://schemas.microsoft.com/office/drawing/2014/main" id="{CB2A4A8A-733D-4827-AD10-499E5B6BA6AA}"/>
              </a:ext>
            </a:extLst>
          </p:cNvPr>
          <p:cNvSpPr txBox="1"/>
          <p:nvPr/>
        </p:nvSpPr>
        <p:spPr>
          <a:xfrm>
            <a:off x="2965174" y="4366878"/>
            <a:ext cx="520146" cy="1477328"/>
          </a:xfrm>
          <a:prstGeom prst="rect">
            <a:avLst/>
          </a:prstGeom>
          <a:noFill/>
        </p:spPr>
        <p:txBody>
          <a:bodyPr wrap="square" rtlCol="0">
            <a:spAutoFit/>
          </a:bodyPr>
          <a:lstStyle/>
          <a:p>
            <a:r>
              <a:rPr lang="es-CO" dirty="0"/>
              <a:t>-1</a:t>
            </a:r>
          </a:p>
          <a:p>
            <a:endParaRPr lang="es-CO" dirty="0"/>
          </a:p>
          <a:p>
            <a:r>
              <a:rPr lang="es-CO" dirty="0"/>
              <a:t>-2</a:t>
            </a:r>
          </a:p>
          <a:p>
            <a:endParaRPr lang="es-CO" dirty="0"/>
          </a:p>
          <a:p>
            <a:r>
              <a:rPr lang="es-CO" dirty="0"/>
              <a:t>-3</a:t>
            </a:r>
          </a:p>
        </p:txBody>
      </p:sp>
      <p:cxnSp>
        <p:nvCxnSpPr>
          <p:cNvPr id="31" name="Straight Connector 30">
            <a:extLst>
              <a:ext uri="{FF2B5EF4-FFF2-40B4-BE49-F238E27FC236}">
                <a16:creationId xmlns:a16="http://schemas.microsoft.com/office/drawing/2014/main" id="{40A36DAD-185A-4BAF-8005-54AF08993D56}"/>
              </a:ext>
            </a:extLst>
          </p:cNvPr>
          <p:cNvCxnSpPr>
            <a:cxnSpLocks/>
          </p:cNvCxnSpPr>
          <p:nvPr/>
        </p:nvCxnSpPr>
        <p:spPr>
          <a:xfrm flipV="1">
            <a:off x="3263348" y="41280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A89B31-15F9-43AC-9FFE-5BCC1E041677}"/>
              </a:ext>
            </a:extLst>
          </p:cNvPr>
          <p:cNvCxnSpPr>
            <a:cxnSpLocks/>
          </p:cNvCxnSpPr>
          <p:nvPr/>
        </p:nvCxnSpPr>
        <p:spPr>
          <a:xfrm flipV="1">
            <a:off x="3415748" y="4280452"/>
            <a:ext cx="0" cy="19878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FE8156-4649-49BC-8A64-D8341B6F14F2}"/>
              </a:ext>
            </a:extLst>
          </p:cNvPr>
          <p:cNvSpPr txBox="1"/>
          <p:nvPr/>
        </p:nvSpPr>
        <p:spPr>
          <a:xfrm>
            <a:off x="3044688" y="2448339"/>
            <a:ext cx="520146" cy="1477328"/>
          </a:xfrm>
          <a:prstGeom prst="rect">
            <a:avLst/>
          </a:prstGeom>
          <a:noFill/>
        </p:spPr>
        <p:txBody>
          <a:bodyPr wrap="square" rtlCol="0">
            <a:spAutoFit/>
          </a:bodyPr>
          <a:lstStyle/>
          <a:p>
            <a:r>
              <a:rPr lang="es-CO" dirty="0"/>
              <a:t>3</a:t>
            </a:r>
          </a:p>
          <a:p>
            <a:endParaRPr lang="es-CO" dirty="0"/>
          </a:p>
          <a:p>
            <a:r>
              <a:rPr lang="es-CO" dirty="0"/>
              <a:t>2</a:t>
            </a:r>
          </a:p>
          <a:p>
            <a:endParaRPr lang="es-CO" dirty="0"/>
          </a:p>
          <a:p>
            <a:r>
              <a:rPr lang="es-CO" dirty="0"/>
              <a:t>1</a:t>
            </a:r>
          </a:p>
        </p:txBody>
      </p:sp>
      <p:cxnSp>
        <p:nvCxnSpPr>
          <p:cNvPr id="34" name="Straight Connector 33">
            <a:extLst>
              <a:ext uri="{FF2B5EF4-FFF2-40B4-BE49-F238E27FC236}">
                <a16:creationId xmlns:a16="http://schemas.microsoft.com/office/drawing/2014/main" id="{7ED75DDC-030B-4D8B-8CD1-A0FC1586C4F1}"/>
              </a:ext>
            </a:extLst>
          </p:cNvPr>
          <p:cNvCxnSpPr>
            <a:cxnSpLocks/>
          </p:cNvCxnSpPr>
          <p:nvPr/>
        </p:nvCxnSpPr>
        <p:spPr>
          <a:xfrm>
            <a:off x="2739889" y="2637180"/>
            <a:ext cx="30148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2A264C-F31F-437C-9F74-CC020C24F02D}"/>
              </a:ext>
            </a:extLst>
          </p:cNvPr>
          <p:cNvCxnSpPr>
            <a:cxnSpLocks/>
          </p:cNvCxnSpPr>
          <p:nvPr/>
        </p:nvCxnSpPr>
        <p:spPr>
          <a:xfrm>
            <a:off x="2726635" y="3187003"/>
            <a:ext cx="30148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767BC-21A7-41AE-A801-85BE3C8B6908}"/>
              </a:ext>
            </a:extLst>
          </p:cNvPr>
          <p:cNvCxnSpPr>
            <a:cxnSpLocks/>
          </p:cNvCxnSpPr>
          <p:nvPr/>
        </p:nvCxnSpPr>
        <p:spPr>
          <a:xfrm>
            <a:off x="2739889" y="3703980"/>
            <a:ext cx="30148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9" name="Content Placeholder 8">
            <a:extLst>
              <a:ext uri="{FF2B5EF4-FFF2-40B4-BE49-F238E27FC236}">
                <a16:creationId xmlns:a16="http://schemas.microsoft.com/office/drawing/2014/main" id="{188632BD-7B3E-4D92-A164-630826E06C1B}"/>
              </a:ext>
            </a:extLst>
          </p:cNvPr>
          <p:cNvSpPr txBox="1">
            <a:spLocks/>
          </p:cNvSpPr>
          <p:nvPr/>
        </p:nvSpPr>
        <p:spPr>
          <a:xfrm>
            <a:off x="5145158" y="2372990"/>
            <a:ext cx="6354413" cy="3719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t>También podemos ver el eje </a:t>
            </a:r>
            <a:r>
              <a:rPr lang="es-CO" b="1" dirty="0"/>
              <a:t>X </a:t>
            </a:r>
            <a:r>
              <a:rPr lang="es-CO" dirty="0"/>
              <a:t>como el eje horizontal y el eje </a:t>
            </a:r>
            <a:r>
              <a:rPr lang="es-CO" b="1" dirty="0"/>
              <a:t>Y </a:t>
            </a:r>
            <a:r>
              <a:rPr lang="es-CO" dirty="0"/>
              <a:t>como el eje vertical.</a:t>
            </a:r>
          </a:p>
          <a:p>
            <a:pPr marL="0" indent="0">
              <a:buFont typeface="Arial" panose="020B0604020202020204" pitchFamily="34" charset="0"/>
              <a:buNone/>
            </a:pPr>
            <a:endParaRPr lang="es-CO" dirty="0"/>
          </a:p>
          <a:p>
            <a:pPr marL="0" indent="0">
              <a:buFont typeface="Arial" panose="020B0604020202020204" pitchFamily="34" charset="0"/>
              <a:buNone/>
            </a:pPr>
            <a:r>
              <a:rPr lang="es-CO" dirty="0"/>
              <a:t>Tanto X como Y pueden ir desde </a:t>
            </a:r>
            <a:r>
              <a:rPr lang="es-CO" dirty="0">
                <a:highlight>
                  <a:srgbClr val="FFFF00"/>
                </a:highlight>
              </a:rPr>
              <a:t>–infinito </a:t>
            </a:r>
            <a:r>
              <a:rPr lang="es-CO" dirty="0"/>
              <a:t>hasta </a:t>
            </a:r>
            <a:r>
              <a:rPr lang="es-CO" dirty="0">
                <a:highlight>
                  <a:srgbClr val="FFFF00"/>
                </a:highlight>
              </a:rPr>
              <a:t>+infinito</a:t>
            </a:r>
            <a:endParaRPr lang="es-CO" dirty="0"/>
          </a:p>
        </p:txBody>
      </p:sp>
    </p:spTree>
    <p:extLst>
      <p:ext uri="{BB962C8B-B14F-4D97-AF65-F5344CB8AC3E}">
        <p14:creationId xmlns:p14="http://schemas.microsoft.com/office/powerpoint/2010/main" val="2568940328"/>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D3D56C-19D3-4FAF-86A4-9F9C35C6CFFF}"/>
              </a:ext>
            </a:extLst>
          </p:cNvPr>
          <p:cNvPicPr>
            <a:picLocks noChangeAspect="1"/>
          </p:cNvPicPr>
          <p:nvPr/>
        </p:nvPicPr>
        <p:blipFill>
          <a:blip r:embed="rId2"/>
          <a:stretch>
            <a:fillRect/>
          </a:stretch>
        </p:blipFill>
        <p:spPr>
          <a:xfrm>
            <a:off x="838200" y="2764114"/>
            <a:ext cx="8801100" cy="3590925"/>
          </a:xfrm>
          <a:prstGeom prst="rect">
            <a:avLst/>
          </a:prstGeom>
        </p:spPr>
      </p:pic>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Graficando el Seno y el Coseno</a:t>
            </a:r>
          </a:p>
        </p:txBody>
      </p:sp>
      <p:sp>
        <p:nvSpPr>
          <p:cNvPr id="9" name="Content Placeholder 8">
            <a:extLst>
              <a:ext uri="{FF2B5EF4-FFF2-40B4-BE49-F238E27FC236}">
                <a16:creationId xmlns:a16="http://schemas.microsoft.com/office/drawing/2014/main" id="{B9295DE3-B390-7CA0-59C2-58CEC0E5F3F0}"/>
              </a:ext>
            </a:extLst>
          </p:cNvPr>
          <p:cNvSpPr>
            <a:spLocks noGrp="1"/>
          </p:cNvSpPr>
          <p:nvPr>
            <p:ph idx="1"/>
          </p:nvPr>
        </p:nvSpPr>
        <p:spPr>
          <a:xfrm>
            <a:off x="838200" y="1860459"/>
            <a:ext cx="10515600" cy="654141"/>
          </a:xfrm>
        </p:spPr>
        <p:txBody>
          <a:bodyPr/>
          <a:lstStyle/>
          <a:p>
            <a:pPr marL="0" indent="0">
              <a:buNone/>
            </a:pPr>
            <a:r>
              <a:rPr lang="es-CO" dirty="0"/>
              <a:t>El seno y el coseno son funciones matemáticas que se comportan de una manera periódica, y con </a:t>
            </a:r>
            <a:r>
              <a:rPr lang="es-CO" b="1" dirty="0"/>
              <a:t>Matplotlib</a:t>
            </a:r>
            <a:r>
              <a:rPr lang="es-CO" dirty="0"/>
              <a:t> y </a:t>
            </a:r>
            <a:r>
              <a:rPr lang="es-CO" b="1" dirty="0" err="1"/>
              <a:t>Numpy</a:t>
            </a:r>
            <a:r>
              <a:rPr lang="es-CO" dirty="0"/>
              <a:t>, podemos verla.</a:t>
            </a:r>
            <a:endParaRPr lang="en-CO" dirty="0"/>
          </a:p>
        </p:txBody>
      </p:sp>
      <p:pic>
        <p:nvPicPr>
          <p:cNvPr id="6" name="Picture 5">
            <a:extLst>
              <a:ext uri="{FF2B5EF4-FFF2-40B4-BE49-F238E27FC236}">
                <a16:creationId xmlns:a16="http://schemas.microsoft.com/office/drawing/2014/main" id="{ED2A5B0A-0E65-4584-9D3A-5A972A68D65A}"/>
              </a:ext>
            </a:extLst>
          </p:cNvPr>
          <p:cNvPicPr>
            <a:picLocks noChangeAspect="1"/>
          </p:cNvPicPr>
          <p:nvPr/>
        </p:nvPicPr>
        <p:blipFill>
          <a:blip r:embed="rId3"/>
          <a:stretch>
            <a:fillRect/>
          </a:stretch>
        </p:blipFill>
        <p:spPr>
          <a:xfrm>
            <a:off x="8708964" y="4209430"/>
            <a:ext cx="3343888" cy="2145609"/>
          </a:xfrm>
          <a:prstGeom prst="rect">
            <a:avLst/>
          </a:prstGeom>
        </p:spPr>
      </p:pic>
    </p:spTree>
    <p:extLst>
      <p:ext uri="{BB962C8B-B14F-4D97-AF65-F5344CB8AC3E}">
        <p14:creationId xmlns:p14="http://schemas.microsoft.com/office/powerpoint/2010/main" val="43876920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a:xfrm>
            <a:off x="838200" y="365125"/>
            <a:ext cx="6713282" cy="1325563"/>
          </a:xfrm>
        </p:spPr>
        <p:txBody>
          <a:bodyPr/>
          <a:lstStyle/>
          <a:p>
            <a:r>
              <a:rPr lang="es-CO" dirty="0"/>
              <a:t>Algoritmia</a:t>
            </a:r>
          </a:p>
        </p:txBody>
      </p:sp>
      <p:sp>
        <p:nvSpPr>
          <p:cNvPr id="3" name="Marcador de contenido 2">
            <a:extLst>
              <a:ext uri="{FF2B5EF4-FFF2-40B4-BE49-F238E27FC236}">
                <a16:creationId xmlns:a16="http://schemas.microsoft.com/office/drawing/2014/main" id="{185386A2-9609-404A-BF46-411F107758CE}"/>
              </a:ext>
            </a:extLst>
          </p:cNvPr>
          <p:cNvSpPr>
            <a:spLocks noGrp="1"/>
          </p:cNvSpPr>
          <p:nvPr>
            <p:ph idx="1"/>
          </p:nvPr>
        </p:nvSpPr>
        <p:spPr>
          <a:xfrm>
            <a:off x="838200" y="1825626"/>
            <a:ext cx="6713282" cy="725986"/>
          </a:xfrm>
        </p:spPr>
        <p:txBody>
          <a:bodyPr/>
          <a:lstStyle/>
          <a:p>
            <a:pPr marL="0" indent="0">
              <a:buNone/>
            </a:pPr>
            <a:r>
              <a:rPr lang="en-US" dirty="0"/>
              <a:t>Un </a:t>
            </a:r>
            <a:r>
              <a:rPr lang="en-US" dirty="0" err="1"/>
              <a:t>algoritmo</a:t>
            </a:r>
            <a:r>
              <a:rPr lang="en-US" dirty="0"/>
              <a:t> se </a:t>
            </a:r>
            <a:r>
              <a:rPr lang="en-US" dirty="0" err="1"/>
              <a:t>puede</a:t>
            </a:r>
            <a:r>
              <a:rPr lang="en-US" dirty="0"/>
              <a:t> </a:t>
            </a:r>
            <a:r>
              <a:rPr lang="en-US" dirty="0" err="1"/>
              <a:t>definir</a:t>
            </a:r>
            <a:r>
              <a:rPr lang="en-US" dirty="0"/>
              <a:t> </a:t>
            </a:r>
            <a:r>
              <a:rPr lang="en-US" dirty="0" err="1"/>
              <a:t>como</a:t>
            </a:r>
            <a:r>
              <a:rPr lang="en-US" dirty="0"/>
              <a:t> </a:t>
            </a:r>
            <a:r>
              <a:rPr lang="en-US" b="1" i="1" dirty="0" err="1"/>
              <a:t>una</a:t>
            </a:r>
            <a:r>
              <a:rPr lang="en-US" b="1" i="1" dirty="0"/>
              <a:t> </a:t>
            </a:r>
            <a:r>
              <a:rPr lang="en-US" b="1" i="1" dirty="0" err="1"/>
              <a:t>secuencia</a:t>
            </a:r>
            <a:r>
              <a:rPr lang="en-US" b="1" i="1" dirty="0"/>
              <a:t> de pasos que se </a:t>
            </a:r>
            <a:r>
              <a:rPr lang="en-US" b="1" i="1" dirty="0" err="1"/>
              <a:t>ejecutan</a:t>
            </a:r>
            <a:r>
              <a:rPr lang="en-US" b="1" i="1" dirty="0"/>
              <a:t> para </a:t>
            </a:r>
            <a:r>
              <a:rPr lang="en-US" b="1" i="1" dirty="0" err="1"/>
              <a:t>obtener</a:t>
            </a:r>
            <a:r>
              <a:rPr lang="en-US" b="1" i="1" dirty="0"/>
              <a:t> un </a:t>
            </a:r>
            <a:r>
              <a:rPr lang="en-US" b="1" i="1" dirty="0" err="1"/>
              <a:t>resultado</a:t>
            </a:r>
            <a:r>
              <a:rPr lang="en-US" b="1" i="1" dirty="0"/>
              <a:t>.</a:t>
            </a:r>
            <a:endParaRPr lang="en-US" b="1" dirty="0"/>
          </a:p>
        </p:txBody>
      </p:sp>
      <p:pic>
        <p:nvPicPr>
          <p:cNvPr id="4" name="Picture 2">
            <a:extLst>
              <a:ext uri="{FF2B5EF4-FFF2-40B4-BE49-F238E27FC236}">
                <a16:creationId xmlns:a16="http://schemas.microsoft.com/office/drawing/2014/main" id="{165434CB-B7E0-27D8-4B34-A20175F56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991" y="838865"/>
            <a:ext cx="3802318" cy="5180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62F02-4A67-F3FD-FEB3-AC575B54A625}"/>
              </a:ext>
            </a:extLst>
          </p:cNvPr>
          <p:cNvSpPr txBox="1"/>
          <p:nvPr/>
        </p:nvSpPr>
        <p:spPr>
          <a:xfrm>
            <a:off x="6096000" y="5923239"/>
            <a:ext cx="6104708" cy="461665"/>
          </a:xfrm>
          <a:prstGeom prst="rect">
            <a:avLst/>
          </a:prstGeom>
          <a:noFill/>
        </p:spPr>
        <p:txBody>
          <a:bodyPr wrap="square">
            <a:spAutoFit/>
          </a:bodyPr>
          <a:lstStyle/>
          <a:p>
            <a:r>
              <a:rPr lang="en-US" sz="1200" dirty="0" err="1">
                <a:hlinkClick r:id="rId3" tooltip="File:LampFlowchart.svg">
                  <a:extLst>
                    <a:ext uri="{A12FA001-AC4F-418D-AE19-62706E023703}">
                      <ahyp:hlinkClr xmlns:ahyp="http://schemas.microsoft.com/office/drawing/2018/hyperlinkcolor" val="tx"/>
                    </a:ext>
                  </a:extLst>
                </a:hlinkClick>
              </a:rPr>
              <a:t>LampFlowchart</a:t>
            </a:r>
            <a:r>
              <a:rPr lang="en-US" sz="1200" dirty="0" err="1">
                <a:hlinkClick r:id="rId3" tooltip="File:LampFlowchart.svg"/>
              </a:rPr>
              <a:t>.svg</a:t>
            </a:r>
            <a:r>
              <a:rPr lang="en-US" sz="1200" dirty="0"/>
              <a:t>: </a:t>
            </a:r>
            <a:r>
              <a:rPr lang="en-US" sz="1200" dirty="0" err="1"/>
              <a:t>svg</a:t>
            </a:r>
            <a:r>
              <a:rPr lang="en-US" sz="1200" dirty="0"/>
              <a:t> by </a:t>
            </a:r>
            <a:r>
              <a:rPr lang="en-US" sz="1200" dirty="0">
                <a:hlinkClick r:id="rId4" tooltip="User:Booyabazooka"/>
              </a:rPr>
              <a:t>Booyabazooka</a:t>
            </a:r>
            <a:r>
              <a:rPr lang="en-US" sz="1200" dirty="0"/>
              <a:t> original </a:t>
            </a:r>
            <a:r>
              <a:rPr lang="en-US" sz="1200" dirty="0" err="1"/>
              <a:t>png</a:t>
            </a:r>
            <a:r>
              <a:rPr lang="en-US" sz="1200" dirty="0"/>
              <a:t> by </a:t>
            </a:r>
            <a:r>
              <a:rPr lang="en-US" sz="1200" dirty="0">
                <a:hlinkClick r:id="rId5" tooltip="w:User:Wapcaplet"/>
              </a:rPr>
              <a:t>Wapcaplet</a:t>
            </a:r>
            <a:r>
              <a:rPr lang="en-US" sz="1200" dirty="0"/>
              <a:t> derivative work: </a:t>
            </a:r>
            <a:r>
              <a:rPr lang="en-US" sz="1200" dirty="0">
                <a:hlinkClick r:id="rId6" tooltip="User:Huhsunqu"/>
              </a:rPr>
              <a:t>Huhsunqu</a:t>
            </a:r>
            <a:r>
              <a:rPr lang="en-US" sz="1200" dirty="0"/>
              <a:t> (</a:t>
            </a:r>
            <a:r>
              <a:rPr lang="en-US" sz="1200" dirty="0">
                <a:hlinkClick r:id="rId7" tooltip="User talk:Huhsunqu"/>
              </a:rPr>
              <a:t>talk</a:t>
            </a:r>
            <a:r>
              <a:rPr lang="en-US" sz="1200" dirty="0"/>
              <a:t>) — </a:t>
            </a:r>
            <a:r>
              <a:rPr lang="en-US" sz="1200" dirty="0">
                <a:hlinkClick r:id="rId3" tooltip="File:LampFlowchart.svg"/>
              </a:rPr>
              <a:t>LampFlowchart.svg</a:t>
            </a:r>
            <a:endParaRPr lang="en-US" sz="1200" dirty="0"/>
          </a:p>
        </p:txBody>
      </p:sp>
      <p:sp>
        <p:nvSpPr>
          <p:cNvPr id="7" name="Marcador de contenido 2">
            <a:extLst>
              <a:ext uri="{FF2B5EF4-FFF2-40B4-BE49-F238E27FC236}">
                <a16:creationId xmlns:a16="http://schemas.microsoft.com/office/drawing/2014/main" id="{DB543C50-A367-B5AC-9BF4-59510E71BF0A}"/>
              </a:ext>
            </a:extLst>
          </p:cNvPr>
          <p:cNvSpPr txBox="1">
            <a:spLocks/>
          </p:cNvSpPr>
          <p:nvPr/>
        </p:nvSpPr>
        <p:spPr>
          <a:xfrm>
            <a:off x="838200" y="2686550"/>
            <a:ext cx="6713282" cy="3325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De </a:t>
            </a:r>
            <a:r>
              <a:rPr lang="en-US" dirty="0" err="1"/>
              <a:t>esta</a:t>
            </a:r>
            <a:r>
              <a:rPr lang="en-US" dirty="0"/>
              <a:t> </a:t>
            </a:r>
            <a:r>
              <a:rPr lang="en-US" dirty="0" err="1"/>
              <a:t>misma</a:t>
            </a:r>
            <a:r>
              <a:rPr lang="en-US" dirty="0"/>
              <a:t> </a:t>
            </a:r>
            <a:r>
              <a:rPr lang="en-US" dirty="0" err="1"/>
              <a:t>manera</a:t>
            </a:r>
            <a:r>
              <a:rPr lang="en-US" dirty="0"/>
              <a:t> </a:t>
            </a:r>
            <a:r>
              <a:rPr lang="en-US" dirty="0" err="1"/>
              <a:t>funcionan</a:t>
            </a:r>
            <a:r>
              <a:rPr lang="en-US" dirty="0"/>
              <a:t> </a:t>
            </a:r>
            <a:r>
              <a:rPr lang="en-US" dirty="0" err="1"/>
              <a:t>los</a:t>
            </a:r>
            <a:r>
              <a:rPr lang="en-US" dirty="0"/>
              <a:t> </a:t>
            </a:r>
            <a:r>
              <a:rPr lang="en-US" dirty="0" err="1"/>
              <a:t>códigos</a:t>
            </a:r>
            <a:r>
              <a:rPr lang="en-US" dirty="0"/>
              <a:t> que </a:t>
            </a:r>
            <a:r>
              <a:rPr lang="en-US" dirty="0" err="1"/>
              <a:t>vamos</a:t>
            </a:r>
            <a:r>
              <a:rPr lang="en-US" dirty="0"/>
              <a:t> a </a:t>
            </a:r>
            <a:r>
              <a:rPr lang="en-US" dirty="0" err="1"/>
              <a:t>desarrollar</a:t>
            </a:r>
            <a:r>
              <a:rPr lang="en-US" dirty="0"/>
              <a:t>, </a:t>
            </a:r>
            <a:r>
              <a:rPr lang="en-US" dirty="0" err="1"/>
              <a:t>donde</a:t>
            </a:r>
            <a:r>
              <a:rPr lang="en-US" dirty="0"/>
              <a:t> cada uno de </a:t>
            </a:r>
            <a:r>
              <a:rPr lang="en-US" dirty="0" err="1"/>
              <a:t>ellos</a:t>
            </a:r>
            <a:r>
              <a:rPr lang="en-US" dirty="0"/>
              <a:t> </a:t>
            </a:r>
            <a:r>
              <a:rPr lang="en-US" dirty="0" err="1"/>
              <a:t>va</a:t>
            </a:r>
            <a:r>
              <a:rPr lang="en-US" dirty="0"/>
              <a:t> a </a:t>
            </a:r>
            <a:r>
              <a:rPr lang="en-US" dirty="0" err="1"/>
              <a:t>tener</a:t>
            </a:r>
            <a:r>
              <a:rPr lang="en-US" dirty="0"/>
              <a:t> un </a:t>
            </a:r>
            <a:r>
              <a:rPr lang="en-US" dirty="0" err="1"/>
              <a:t>inicio</a:t>
            </a:r>
            <a:r>
              <a:rPr lang="en-US" dirty="0"/>
              <a:t>, </a:t>
            </a:r>
            <a:r>
              <a:rPr lang="en-US" dirty="0" err="1"/>
              <a:t>una</a:t>
            </a:r>
            <a:r>
              <a:rPr lang="en-US" dirty="0"/>
              <a:t> o </a:t>
            </a:r>
            <a:r>
              <a:rPr lang="en-US" dirty="0" err="1"/>
              <a:t>varias</a:t>
            </a:r>
            <a:r>
              <a:rPr lang="en-US" dirty="0"/>
              <a:t> </a:t>
            </a:r>
            <a:r>
              <a:rPr lang="en-US" dirty="0" err="1"/>
              <a:t>funcionalidades</a:t>
            </a:r>
            <a:r>
              <a:rPr lang="en-US" dirty="0"/>
              <a:t> y un </a:t>
            </a:r>
            <a:r>
              <a:rPr lang="en-US" dirty="0" err="1"/>
              <a:t>resultado</a:t>
            </a:r>
            <a:r>
              <a:rPr lang="en-US"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Por </a:t>
            </a:r>
            <a:r>
              <a:rPr lang="en-US" dirty="0" err="1"/>
              <a:t>ejemplo</a:t>
            </a:r>
            <a:r>
              <a:rPr lang="en-US" dirty="0"/>
              <a:t>, un </a:t>
            </a:r>
            <a:r>
              <a:rPr lang="en-US" dirty="0" err="1"/>
              <a:t>programa</a:t>
            </a:r>
            <a:r>
              <a:rPr lang="en-US" dirty="0"/>
              <a:t> </a:t>
            </a:r>
            <a:r>
              <a:rPr lang="en-US" dirty="0" err="1"/>
              <a:t>suma</a:t>
            </a:r>
            <a:r>
              <a:rPr lang="en-US" dirty="0"/>
              <a:t> dos </a:t>
            </a:r>
            <a:r>
              <a:rPr lang="en-US" dirty="0" err="1"/>
              <a:t>números</a:t>
            </a:r>
            <a:r>
              <a:rPr lang="en-US" dirty="0"/>
              <a:t> </a:t>
            </a:r>
            <a:r>
              <a:rPr lang="en-US" dirty="0" err="1"/>
              <a:t>tendría</a:t>
            </a:r>
            <a:r>
              <a:rPr lang="en-US" dirty="0"/>
              <a:t> </a:t>
            </a:r>
            <a:r>
              <a:rPr lang="en-US" dirty="0" err="1"/>
              <a:t>los</a:t>
            </a:r>
            <a:r>
              <a:rPr lang="en-US" dirty="0"/>
              <a:t> </a:t>
            </a:r>
            <a:r>
              <a:rPr lang="en-US" dirty="0" err="1"/>
              <a:t>siguientes</a:t>
            </a:r>
            <a:r>
              <a:rPr lang="en-US" dirty="0"/>
              <a:t> pasos:</a:t>
            </a:r>
          </a:p>
          <a:p>
            <a:r>
              <a:rPr lang="en-US" dirty="0" err="1"/>
              <a:t>Inicio</a:t>
            </a:r>
            <a:r>
              <a:rPr lang="en-US" dirty="0"/>
              <a:t> (</a:t>
            </a:r>
            <a:r>
              <a:rPr lang="en-US" dirty="0" err="1"/>
              <a:t>cuando</a:t>
            </a:r>
            <a:r>
              <a:rPr lang="en-US" dirty="0"/>
              <a:t> </a:t>
            </a:r>
            <a:r>
              <a:rPr lang="en-US" dirty="0" err="1"/>
              <a:t>ejecutamos</a:t>
            </a:r>
            <a:r>
              <a:rPr lang="en-US" dirty="0"/>
              <a:t> </a:t>
            </a:r>
            <a:r>
              <a:rPr lang="en-US" dirty="0" err="1"/>
              <a:t>el</a:t>
            </a:r>
            <a:r>
              <a:rPr lang="en-US" dirty="0"/>
              <a:t> </a:t>
            </a:r>
            <a:r>
              <a:rPr lang="en-US" dirty="0" err="1"/>
              <a:t>programa</a:t>
            </a:r>
            <a:r>
              <a:rPr lang="en-US" dirty="0"/>
              <a:t>)</a:t>
            </a:r>
          </a:p>
          <a:p>
            <a:r>
              <a:rPr lang="en-US" dirty="0" err="1"/>
              <a:t>Funcionalidad</a:t>
            </a:r>
            <a:r>
              <a:rPr lang="en-US" dirty="0"/>
              <a:t> 1 (</a:t>
            </a:r>
            <a:r>
              <a:rPr lang="en-US" dirty="0" err="1"/>
              <a:t>recibir</a:t>
            </a:r>
            <a:r>
              <a:rPr lang="en-US" dirty="0"/>
              <a:t> </a:t>
            </a:r>
            <a:r>
              <a:rPr lang="en-US" dirty="0" err="1"/>
              <a:t>los</a:t>
            </a:r>
            <a:r>
              <a:rPr lang="en-US" dirty="0"/>
              <a:t> </a:t>
            </a:r>
            <a:r>
              <a:rPr lang="en-US" dirty="0" err="1"/>
              <a:t>números</a:t>
            </a:r>
            <a:r>
              <a:rPr lang="en-US" dirty="0"/>
              <a:t> que se van a </a:t>
            </a:r>
            <a:r>
              <a:rPr lang="en-US" dirty="0" err="1"/>
              <a:t>sumar</a:t>
            </a:r>
            <a:r>
              <a:rPr lang="en-US" dirty="0"/>
              <a:t>)</a:t>
            </a:r>
          </a:p>
          <a:p>
            <a:r>
              <a:rPr lang="en-US" dirty="0" err="1"/>
              <a:t>Funcionalidad</a:t>
            </a:r>
            <a:r>
              <a:rPr lang="en-US" dirty="0"/>
              <a:t> 2 (</a:t>
            </a:r>
            <a:r>
              <a:rPr lang="en-US" dirty="0" err="1"/>
              <a:t>mostrar</a:t>
            </a:r>
            <a:r>
              <a:rPr lang="en-US" dirty="0"/>
              <a:t> </a:t>
            </a:r>
            <a:r>
              <a:rPr lang="en-US" dirty="0" err="1"/>
              <a:t>el</a:t>
            </a:r>
            <a:r>
              <a:rPr lang="en-US" dirty="0"/>
              <a:t> </a:t>
            </a:r>
            <a:r>
              <a:rPr lang="en-US" dirty="0" err="1"/>
              <a:t>resultado</a:t>
            </a:r>
            <a:r>
              <a:rPr lang="en-US" dirty="0"/>
              <a:t> </a:t>
            </a:r>
            <a:r>
              <a:rPr lang="en-US" dirty="0" err="1"/>
              <a:t>en</a:t>
            </a:r>
            <a:r>
              <a:rPr lang="en-US" dirty="0"/>
              <a:t> </a:t>
            </a:r>
            <a:r>
              <a:rPr lang="en-US" dirty="0" err="1"/>
              <a:t>pantalla</a:t>
            </a:r>
            <a:r>
              <a:rPr lang="en-US" dirty="0"/>
              <a:t>)</a:t>
            </a:r>
          </a:p>
          <a:p>
            <a:r>
              <a:rPr lang="en-US" dirty="0"/>
              <a:t>Fin (</a:t>
            </a:r>
            <a:r>
              <a:rPr lang="en-US" dirty="0" err="1"/>
              <a:t>cuando</a:t>
            </a:r>
            <a:r>
              <a:rPr lang="en-US" dirty="0"/>
              <a:t> </a:t>
            </a:r>
            <a:r>
              <a:rPr lang="en-US" dirty="0" err="1"/>
              <a:t>cerramos</a:t>
            </a:r>
            <a:r>
              <a:rPr lang="en-US" dirty="0"/>
              <a:t> </a:t>
            </a:r>
            <a:r>
              <a:rPr lang="en-US" dirty="0" err="1"/>
              <a:t>el</a:t>
            </a:r>
            <a:r>
              <a:rPr lang="en-US" dirty="0"/>
              <a:t> </a:t>
            </a:r>
            <a:r>
              <a:rPr lang="en-US" dirty="0" err="1"/>
              <a:t>programa</a:t>
            </a:r>
            <a:r>
              <a:rPr lang="en-US" dirty="0"/>
              <a:t>)</a:t>
            </a:r>
          </a:p>
        </p:txBody>
      </p:sp>
    </p:spTree>
    <p:extLst>
      <p:ext uri="{BB962C8B-B14F-4D97-AF65-F5344CB8AC3E}">
        <p14:creationId xmlns:p14="http://schemas.microsoft.com/office/powerpoint/2010/main" val="9387608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457C85-7677-40ED-8705-DC0DD784C85A}"/>
              </a:ext>
            </a:extLst>
          </p:cNvPr>
          <p:cNvSpPr>
            <a:spLocks noGrp="1"/>
          </p:cNvSpPr>
          <p:nvPr>
            <p:ph type="title"/>
          </p:nvPr>
        </p:nvSpPr>
        <p:spPr/>
        <p:txBody>
          <a:bodyPr/>
          <a:lstStyle/>
          <a:p>
            <a:r>
              <a:rPr lang="es-CO" dirty="0"/>
              <a:t>Estructuras de los algoritmos</a:t>
            </a:r>
          </a:p>
        </p:txBody>
      </p:sp>
      <p:pic>
        <p:nvPicPr>
          <p:cNvPr id="7170" name="Picture 2">
            <a:extLst>
              <a:ext uri="{FF2B5EF4-FFF2-40B4-BE49-F238E27FC236}">
                <a16:creationId xmlns:a16="http://schemas.microsoft.com/office/drawing/2014/main" id="{2E89FCD8-ABAD-5B37-95AF-45F5DD6F3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246" y="1430398"/>
            <a:ext cx="8885464" cy="9638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CC0F9A3-12DA-FE25-C46C-566C42F5C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248" y="2548976"/>
            <a:ext cx="3756116" cy="37869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73F79A7-539A-B636-86C3-9A9AB19DF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38" y="2538627"/>
            <a:ext cx="2964724" cy="3943899"/>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F3A0D730-E177-5D7F-B084-A4B16D81B233}"/>
              </a:ext>
            </a:extLst>
          </p:cNvPr>
          <p:cNvSpPr>
            <a:spLocks noGrp="1"/>
          </p:cNvSpPr>
          <p:nvPr>
            <p:ph idx="1"/>
          </p:nvPr>
        </p:nvSpPr>
        <p:spPr>
          <a:xfrm>
            <a:off x="696957" y="1795379"/>
            <a:ext cx="1530532" cy="363809"/>
          </a:xfrm>
        </p:spPr>
        <p:txBody>
          <a:bodyPr/>
          <a:lstStyle/>
          <a:p>
            <a:pPr marL="0" indent="0">
              <a:buNone/>
            </a:pPr>
            <a:r>
              <a:rPr lang="es-CO" b="1" dirty="0"/>
              <a:t>Secuencia</a:t>
            </a:r>
          </a:p>
        </p:txBody>
      </p:sp>
      <p:sp>
        <p:nvSpPr>
          <p:cNvPr id="10" name="Marcador de contenido 2">
            <a:extLst>
              <a:ext uri="{FF2B5EF4-FFF2-40B4-BE49-F238E27FC236}">
                <a16:creationId xmlns:a16="http://schemas.microsoft.com/office/drawing/2014/main" id="{44CE0D7E-F925-6D47-5E5E-D40211F729DF}"/>
              </a:ext>
            </a:extLst>
          </p:cNvPr>
          <p:cNvSpPr txBox="1">
            <a:spLocks/>
          </p:cNvSpPr>
          <p:nvPr/>
        </p:nvSpPr>
        <p:spPr>
          <a:xfrm>
            <a:off x="1171030" y="3016251"/>
            <a:ext cx="1830433" cy="440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Ramificación</a:t>
            </a:r>
          </a:p>
        </p:txBody>
      </p:sp>
      <p:sp>
        <p:nvSpPr>
          <p:cNvPr id="11" name="Marcador de contenido 2">
            <a:extLst>
              <a:ext uri="{FF2B5EF4-FFF2-40B4-BE49-F238E27FC236}">
                <a16:creationId xmlns:a16="http://schemas.microsoft.com/office/drawing/2014/main" id="{BA7FAC89-4617-DB11-899E-287C800927F2}"/>
              </a:ext>
            </a:extLst>
          </p:cNvPr>
          <p:cNvSpPr txBox="1">
            <a:spLocks/>
          </p:cNvSpPr>
          <p:nvPr/>
        </p:nvSpPr>
        <p:spPr>
          <a:xfrm>
            <a:off x="6096000" y="3016251"/>
            <a:ext cx="1106261" cy="408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dirty="0" smtClean="0">
                <a:solidFill>
                  <a:srgbClr val="53534B"/>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s-CO" sz="1800" kern="1200">
                <a:solidFill>
                  <a:srgbClr val="53534B"/>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b="1" dirty="0"/>
              <a:t>Bucle</a:t>
            </a:r>
          </a:p>
        </p:txBody>
      </p:sp>
    </p:spTree>
    <p:extLst>
      <p:ext uri="{BB962C8B-B14F-4D97-AF65-F5344CB8AC3E}">
        <p14:creationId xmlns:p14="http://schemas.microsoft.com/office/powerpoint/2010/main" val="3707862542"/>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4662</TotalTime>
  <Words>6150</Words>
  <Application>Microsoft Macintosh PowerPoint</Application>
  <PresentationFormat>Widescreen</PresentationFormat>
  <Paragraphs>571</Paragraphs>
  <Slides>78</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Arial</vt:lpstr>
      <vt:lpstr>Calibri</vt:lpstr>
      <vt:lpstr>Consolas</vt:lpstr>
      <vt:lpstr>Open Sans</vt:lpstr>
      <vt:lpstr>Open Sans Extrabold</vt:lpstr>
      <vt:lpstr>Open Sans Light</vt:lpstr>
      <vt:lpstr>Roboto Light</vt:lpstr>
      <vt:lpstr>Roboto Medium</vt:lpstr>
      <vt:lpstr>Zilla Slab</vt:lpstr>
      <vt:lpstr>Zilla Slab SemiBold</vt:lpstr>
      <vt:lpstr>Tema de Office</vt:lpstr>
      <vt:lpstr>PowerPoint Presentation</vt:lpstr>
      <vt:lpstr>Ingeniería de Software</vt:lpstr>
      <vt:lpstr>Tipos de software más común</vt:lpstr>
      <vt:lpstr>Ciclos de vida del software</vt:lpstr>
      <vt:lpstr>Modelos de ciclo de vida del software</vt:lpstr>
      <vt:lpstr>Ingeniería de requisitos</vt:lpstr>
      <vt:lpstr>Tipos de requisitos</vt:lpstr>
      <vt:lpstr>Algoritmia</vt:lpstr>
      <vt:lpstr>Estructuras de los algoritmos</vt:lpstr>
      <vt:lpstr>Python</vt:lpstr>
      <vt:lpstr>Python es simple – Hello World</vt:lpstr>
      <vt:lpstr>Instalación de Python</vt:lpstr>
      <vt:lpstr>Validar la instalación</vt:lpstr>
      <vt:lpstr>PowerPoint Presentation</vt:lpstr>
      <vt:lpstr>Resume</vt:lpstr>
      <vt:lpstr>Verificación instalación Python</vt:lpstr>
      <vt:lpstr>PowerPoint Presentation</vt:lpstr>
      <vt:lpstr>PIP</vt:lpstr>
      <vt:lpstr>IDE y editores de texto</vt:lpstr>
      <vt:lpstr>Instalación de Visual Studio Code</vt:lpstr>
      <vt:lpstr>Instalación de Jupyter Notebook</vt:lpstr>
      <vt:lpstr>Crear un notebook en Jupyter</vt:lpstr>
      <vt:lpstr>Instalación de Spyder</vt:lpstr>
      <vt:lpstr>Instalación Google Colab</vt:lpstr>
      <vt:lpstr>Google Colab</vt:lpstr>
      <vt:lpstr>Crear un notebook en Google Colab</vt:lpstr>
      <vt:lpstr>PowerPoint Presentation</vt:lpstr>
      <vt:lpstr>Conceptos básicos de programación</vt:lpstr>
      <vt:lpstr>Introducción a Python</vt:lpstr>
      <vt:lpstr>Ingresar y mostrar datos</vt:lpstr>
      <vt:lpstr>PowerPoint Presentation</vt:lpstr>
      <vt:lpstr>Repaso</vt:lpstr>
      <vt:lpstr>Palabras claves </vt:lpstr>
      <vt:lpstr>Comando print()</vt:lpstr>
      <vt:lpstr>PowerPoint Presentation</vt:lpstr>
      <vt:lpstr>Operadores de comparación</vt:lpstr>
      <vt:lpstr>Operadores aritméticos</vt:lpstr>
      <vt:lpstr>PowerPoint Presentation</vt:lpstr>
      <vt:lpstr>Comando input</vt:lpstr>
      <vt:lpstr>Condicionales</vt:lpstr>
      <vt:lpstr>Ciclos</vt:lpstr>
      <vt:lpstr>PowerPoint Presentation</vt:lpstr>
      <vt:lpstr>Recuerda</vt:lpstr>
      <vt:lpstr>Repaso</vt:lpstr>
      <vt:lpstr>Estructuras de datos: LISTAS</vt:lpstr>
      <vt:lpstr>Creación de Listas en Python</vt:lpstr>
      <vt:lpstr>Agregar elementos a una Lista</vt:lpstr>
      <vt:lpstr>Remover elementos de una Lista</vt:lpstr>
      <vt:lpstr>Operaciones con Listas</vt:lpstr>
      <vt:lpstr>Operaciones con Listas</vt:lpstr>
      <vt:lpstr>PowerPoint Presentation</vt:lpstr>
      <vt:lpstr>Estructuras de datos: TUPLAS</vt:lpstr>
      <vt:lpstr>Creación de Tuplas en Python</vt:lpstr>
      <vt:lpstr>Operaciones con las Tuplas</vt:lpstr>
      <vt:lpstr>Para que se usan las Tuplas?</vt:lpstr>
      <vt:lpstr>Estructuras de datos: CONJUNTOS</vt:lpstr>
      <vt:lpstr>Agregar elementos en un Conjunto</vt:lpstr>
      <vt:lpstr>Operaciones con elementos en un Conjunto</vt:lpstr>
      <vt:lpstr>PowerPoint Presentation</vt:lpstr>
      <vt:lpstr>Estructuras de datos: DICCIONARIOS</vt:lpstr>
      <vt:lpstr>Creación de Diccionarios en Python</vt:lpstr>
      <vt:lpstr>Acceder a los elementos de un diccionario</vt:lpstr>
      <vt:lpstr>Añadir datos en un Diccionario</vt:lpstr>
      <vt:lpstr>Eliminar datos en un Diccionario</vt:lpstr>
      <vt:lpstr>Recorrer un Diccionario</vt:lpstr>
      <vt:lpstr>PowerPoint Presentation</vt:lpstr>
      <vt:lpstr>Librerías en Python</vt:lpstr>
      <vt:lpstr>Como importar una librería?</vt:lpstr>
      <vt:lpstr>Como utilizar las funcionalidades de una librería</vt:lpstr>
      <vt:lpstr>Como instalar una librería</vt:lpstr>
      <vt:lpstr>PowerPoint Presentation</vt:lpstr>
      <vt:lpstr>Comandos básicos Numpy</vt:lpstr>
      <vt:lpstr>Crear un arreglo específico</vt:lpstr>
      <vt:lpstr>Operaciones aritméticas con Arreglos</vt:lpstr>
      <vt:lpstr>MATPLOTLIB</vt:lpstr>
      <vt:lpstr>Graficando dentro de un Notebook</vt:lpstr>
      <vt:lpstr>Ejes de grafica</vt:lpstr>
      <vt:lpstr>Graficando el Seno y el Coseno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PABLO TABARES</dc:creator>
  <cp:lastModifiedBy>Yorman Quiceno G</cp:lastModifiedBy>
  <cp:revision>114</cp:revision>
  <cp:lastPrinted>2022-04-22T01:58:17Z</cp:lastPrinted>
  <dcterms:created xsi:type="dcterms:W3CDTF">2017-10-02T19:43:00Z</dcterms:created>
  <dcterms:modified xsi:type="dcterms:W3CDTF">2022-10-02T19:03:31Z</dcterms:modified>
</cp:coreProperties>
</file>